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65" r:id="rId3"/>
    <p:sldId id="271" r:id="rId4"/>
    <p:sldId id="272" r:id="rId5"/>
    <p:sldId id="273" r:id="rId6"/>
    <p:sldId id="274" r:id="rId7"/>
    <p:sldId id="275" r:id="rId8"/>
    <p:sldId id="283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5" r:id="rId17"/>
    <p:sldId id="268" r:id="rId18"/>
    <p:sldId id="284" r:id="rId19"/>
    <p:sldId id="269" r:id="rId20"/>
    <p:sldId id="270" r:id="rId21"/>
    <p:sldId id="264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CEB04B2-9028-4C57-8B5D-CDE5F3C5A556}" type="datetimeFigureOut">
              <a:rPr lang="zh-TW" altLang="en-US" smtClean="0"/>
              <a:pPr/>
              <a:t>2021/3/2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GJ83JXAN\lgf01a201310112300[1].jpg"/>
          <p:cNvPicPr>
            <a:picLocks noChangeAspect="1" noChangeArrowheads="1"/>
          </p:cNvPicPr>
          <p:nvPr/>
        </p:nvPicPr>
        <p:blipFill rotWithShape="1">
          <a:blip r:embed="rId2" cstate="print"/>
          <a:srcRect t="33743"/>
          <a:stretch/>
        </p:blipFill>
        <p:spPr bwMode="auto">
          <a:xfrm>
            <a:off x="2843808" y="4365104"/>
            <a:ext cx="3945228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2910" y="857232"/>
            <a:ext cx="8229600" cy="28289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7200" dirty="0" smtClean="0">
                <a:solidFill>
                  <a:schemeClr val="tx1"/>
                </a:solidFill>
                <a:latin typeface="華康隸書體W7" pitchFamily="65" charset="-120"/>
                <a:ea typeface="華康隸書體W7" pitchFamily="65" charset="-120"/>
              </a:rPr>
              <a:t>桃園市中壢區</a:t>
            </a:r>
            <a:endParaRPr lang="en-US" altLang="zh-TW" sz="7200" dirty="0" smtClean="0">
              <a:solidFill>
                <a:schemeClr val="tx1"/>
              </a:solidFill>
              <a:latin typeface="華康隸書體W7" pitchFamily="65" charset="-120"/>
              <a:ea typeface="華康隸書體W7" pitchFamily="65" charset="-120"/>
            </a:endParaRPr>
          </a:p>
          <a:p>
            <a:pPr algn="ctr">
              <a:buNone/>
            </a:pPr>
            <a:r>
              <a:rPr lang="zh-TW" altLang="en-US" sz="7200" dirty="0" smtClean="0">
                <a:solidFill>
                  <a:schemeClr val="tx1"/>
                </a:solidFill>
                <a:latin typeface="華康隸書體W7" pitchFamily="65" charset="-120"/>
                <a:ea typeface="華康隸書體W7" pitchFamily="65" charset="-120"/>
              </a:rPr>
              <a:t>新明國民小學</a:t>
            </a:r>
            <a:endParaRPr lang="zh-TW" altLang="en-US" sz="7200" dirty="0">
              <a:solidFill>
                <a:schemeClr val="tx1"/>
              </a:solidFill>
              <a:latin typeface="華康隸書體W7" pitchFamily="65" charset="-120"/>
              <a:ea typeface="華康隸書體W7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3143248"/>
            <a:ext cx="8907882" cy="142876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zh-TW" altLang="en-US" sz="6000" dirty="0" smtClean="0">
                <a:ln w="3200">
                  <a:noFill/>
                  <a:prstDash val="solid"/>
                  <a:round/>
                </a:ln>
                <a:solidFill>
                  <a:srgbClr val="FF0000"/>
                </a:solidFill>
                <a:latin typeface="華康隸書體W7" pitchFamily="65" charset="-120"/>
                <a:ea typeface="華康隸書體W7" pitchFamily="65" charset="-120"/>
              </a:rPr>
              <a:t>回收分類愛地球</a:t>
            </a:r>
            <a:r>
              <a:rPr lang="en-US" altLang="zh-TW" sz="6000" dirty="0" smtClean="0">
                <a:ln w="3200">
                  <a:noFill/>
                  <a:prstDash val="solid"/>
                  <a:round/>
                </a:ln>
                <a:solidFill>
                  <a:srgbClr val="FF0000"/>
                </a:solidFill>
                <a:latin typeface="華康隸書體W7" pitchFamily="65" charset="-120"/>
                <a:ea typeface="華康隸書體W7" pitchFamily="65" charset="-120"/>
              </a:rPr>
              <a:t>(</a:t>
            </a:r>
            <a:r>
              <a:rPr lang="zh-TW" altLang="en-US" sz="6000" smtClean="0">
                <a:ln w="3200">
                  <a:noFill/>
                  <a:prstDash val="solid"/>
                  <a:round/>
                </a:ln>
                <a:solidFill>
                  <a:srgbClr val="FF0000"/>
                </a:solidFill>
                <a:latin typeface="華康隸書體W7" pitchFamily="65" charset="-120"/>
                <a:ea typeface="華康隸書體W7" pitchFamily="65" charset="-120"/>
              </a:rPr>
              <a:t>塑膠篇</a:t>
            </a:r>
            <a:r>
              <a:rPr lang="en-US" altLang="zh-TW" sz="6000" dirty="0" smtClean="0">
                <a:ln w="3200">
                  <a:noFill/>
                  <a:prstDash val="solid"/>
                  <a:round/>
                </a:ln>
                <a:solidFill>
                  <a:srgbClr val="FF0000"/>
                </a:solidFill>
                <a:latin typeface="華康隸書體W7" pitchFamily="65" charset="-120"/>
                <a:ea typeface="華康隸書體W7" pitchFamily="65" charset="-120"/>
              </a:rPr>
              <a:t>)</a:t>
            </a:r>
            <a:endParaRPr lang="zh-TW" altLang="en-US" sz="6000" dirty="0">
              <a:ln w="3200">
                <a:noFill/>
                <a:prstDash val="solid"/>
                <a:round/>
              </a:ln>
              <a:solidFill>
                <a:srgbClr val="FF0000"/>
              </a:solidFill>
              <a:latin typeface="華康隸書體W7" pitchFamily="65" charset="-120"/>
              <a:ea typeface="華康隸書體W7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00"/>
          <a:stretch/>
        </p:blipFill>
        <p:spPr>
          <a:xfrm>
            <a:off x="201247" y="224096"/>
            <a:ext cx="8765865" cy="22494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50000" r="50000" b="34667"/>
          <a:stretch/>
        </p:blipFill>
        <p:spPr>
          <a:xfrm>
            <a:off x="208746" y="2473520"/>
            <a:ext cx="8758367" cy="42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00"/>
          <a:stretch/>
        </p:blipFill>
        <p:spPr>
          <a:xfrm>
            <a:off x="201247" y="224096"/>
            <a:ext cx="8765865" cy="22494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66077" r="50698" b="18590"/>
          <a:stretch/>
        </p:blipFill>
        <p:spPr>
          <a:xfrm>
            <a:off x="208746" y="2473520"/>
            <a:ext cx="8758367" cy="42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00"/>
          <a:stretch/>
        </p:blipFill>
        <p:spPr>
          <a:xfrm>
            <a:off x="201247" y="224096"/>
            <a:ext cx="8765865" cy="22494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82571" r="38683" b="2096"/>
          <a:stretch/>
        </p:blipFill>
        <p:spPr>
          <a:xfrm>
            <a:off x="208746" y="2473520"/>
            <a:ext cx="8758366" cy="419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00"/>
          <a:stretch/>
        </p:blipFill>
        <p:spPr>
          <a:xfrm>
            <a:off x="201247" y="224096"/>
            <a:ext cx="8765865" cy="22494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1" t="33620" r="2759" b="51047"/>
          <a:stretch/>
        </p:blipFill>
        <p:spPr>
          <a:xfrm>
            <a:off x="208746" y="2473520"/>
            <a:ext cx="8758367" cy="42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00"/>
          <a:stretch/>
        </p:blipFill>
        <p:spPr>
          <a:xfrm>
            <a:off x="201247" y="224096"/>
            <a:ext cx="8765865" cy="22494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49725" r="2235" b="34942"/>
          <a:stretch/>
        </p:blipFill>
        <p:spPr>
          <a:xfrm>
            <a:off x="208746" y="2473520"/>
            <a:ext cx="8758367" cy="42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8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00"/>
          <a:stretch/>
        </p:blipFill>
        <p:spPr>
          <a:xfrm>
            <a:off x="201247" y="224096"/>
            <a:ext cx="8765865" cy="22494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5" t="65904" r="2275" b="18763"/>
          <a:stretch/>
        </p:blipFill>
        <p:spPr>
          <a:xfrm>
            <a:off x="208746" y="2473520"/>
            <a:ext cx="8758367" cy="42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33"/>
          <a:stretch/>
        </p:blipFill>
        <p:spPr>
          <a:xfrm>
            <a:off x="6824" y="-18288"/>
            <a:ext cx="9137176" cy="276963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1" t="24933" b="48800"/>
          <a:stretch/>
        </p:blipFill>
        <p:spPr>
          <a:xfrm>
            <a:off x="6864" y="2564904"/>
            <a:ext cx="4781160" cy="42930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2" t="52000"/>
          <a:stretch/>
        </p:blipFill>
        <p:spPr>
          <a:xfrm>
            <a:off x="4788024" y="2751349"/>
            <a:ext cx="4355976" cy="41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4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33"/>
          <a:stretch/>
        </p:blipFill>
        <p:spPr>
          <a:xfrm>
            <a:off x="6824" y="-18288"/>
            <a:ext cx="9137176" cy="27696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6" r="49928" b="59881"/>
          <a:stretch/>
        </p:blipFill>
        <p:spPr>
          <a:xfrm>
            <a:off x="6824" y="2564903"/>
            <a:ext cx="3996276" cy="22604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9" r="47890" b="42133"/>
          <a:stretch/>
        </p:blipFill>
        <p:spPr>
          <a:xfrm>
            <a:off x="20552" y="4825345"/>
            <a:ext cx="3982548" cy="206347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7" r="72133" b="26266"/>
          <a:stretch/>
        </p:blipFill>
        <p:spPr>
          <a:xfrm>
            <a:off x="4003100" y="2717046"/>
            <a:ext cx="2729140" cy="232469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3" r="44820"/>
          <a:stretch/>
        </p:blipFill>
        <p:spPr>
          <a:xfrm>
            <a:off x="6732240" y="2743334"/>
            <a:ext cx="2411760" cy="411466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1" t="56594" r="46547" b="26484"/>
          <a:stretch/>
        </p:blipFill>
        <p:spPr>
          <a:xfrm>
            <a:off x="4003100" y="4986392"/>
            <a:ext cx="2729140" cy="19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1520" y="404664"/>
            <a:ext cx="88924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 smtClean="0">
                <a:solidFill>
                  <a:srgbClr val="FFC000"/>
                </a:solidFill>
                <a:latin typeface="華康POP1體W7" pitchFamily="81" charset="-120"/>
                <a:ea typeface="華康POP1體W7" pitchFamily="81" charset="-120"/>
              </a:rPr>
              <a:t>新明國小的另類回收項目：</a:t>
            </a:r>
            <a:endParaRPr lang="en-US" altLang="zh-TW" sz="5400" dirty="0" smtClean="0">
              <a:solidFill>
                <a:srgbClr val="FFC000"/>
              </a:solidFill>
              <a:latin typeface="華康POP1體W7" pitchFamily="81" charset="-120"/>
              <a:ea typeface="華康POP1體W7" pitchFamily="81" charset="-120"/>
            </a:endParaRPr>
          </a:p>
          <a:p>
            <a:pPr algn="ctr"/>
            <a:r>
              <a:rPr lang="en-US" altLang="zh-TW" sz="4000" dirty="0" smtClean="0">
                <a:solidFill>
                  <a:schemeClr val="tx2"/>
                </a:solidFill>
                <a:latin typeface="華康POP1體W7" pitchFamily="81" charset="-120"/>
                <a:ea typeface="華康POP1體W7" pitchFamily="81" charset="-120"/>
              </a:rPr>
              <a:t>(</a:t>
            </a:r>
            <a:r>
              <a:rPr lang="zh-TW" altLang="en-US" sz="4000" dirty="0" smtClean="0">
                <a:solidFill>
                  <a:schemeClr val="tx2"/>
                </a:solidFill>
                <a:latin typeface="華康POP1體W7" pitchFamily="81" charset="-120"/>
                <a:ea typeface="華康POP1體W7" pitchFamily="81" charset="-120"/>
              </a:rPr>
              <a:t>每週三</a:t>
            </a:r>
            <a:r>
              <a:rPr lang="en-US" altLang="zh-TW" sz="4000" dirty="0" smtClean="0">
                <a:solidFill>
                  <a:schemeClr val="tx2"/>
                </a:solidFill>
                <a:latin typeface="華康POP1體W7" pitchFamily="81" charset="-120"/>
                <a:ea typeface="華康POP1體W7" pitchFamily="81" charset="-120"/>
              </a:rPr>
              <a:t>8</a:t>
            </a:r>
            <a:r>
              <a:rPr lang="zh-TW" altLang="en-US" sz="4000" dirty="0" smtClean="0">
                <a:solidFill>
                  <a:schemeClr val="tx2"/>
                </a:solidFill>
                <a:latin typeface="華康POP1體W7" pitchFamily="81" charset="-120"/>
                <a:ea typeface="華康POP1體W7" pitchFamily="81" charset="-120"/>
              </a:rPr>
              <a:t>：</a:t>
            </a:r>
            <a:r>
              <a:rPr lang="en-US" altLang="zh-TW" sz="4000" dirty="0" smtClean="0">
                <a:solidFill>
                  <a:schemeClr val="tx2"/>
                </a:solidFill>
                <a:latin typeface="華康POP1體W7" pitchFamily="81" charset="-120"/>
                <a:ea typeface="華康POP1體W7" pitchFamily="81" charset="-120"/>
              </a:rPr>
              <a:t>00~8</a:t>
            </a:r>
            <a:r>
              <a:rPr lang="zh-TW" altLang="en-US" sz="4000" dirty="0" smtClean="0">
                <a:solidFill>
                  <a:schemeClr val="tx2"/>
                </a:solidFill>
                <a:latin typeface="華康POP1體W7" pitchFamily="81" charset="-120"/>
                <a:ea typeface="華康POP1體W7" pitchFamily="81" charset="-120"/>
              </a:rPr>
              <a:t>：</a:t>
            </a:r>
            <a:r>
              <a:rPr lang="en-US" altLang="zh-TW" sz="4000" dirty="0" smtClean="0">
                <a:solidFill>
                  <a:schemeClr val="tx2"/>
                </a:solidFill>
                <a:latin typeface="華康POP1體W7" pitchFamily="81" charset="-120"/>
                <a:ea typeface="華康POP1體W7" pitchFamily="81" charset="-120"/>
              </a:rPr>
              <a:t>35</a:t>
            </a:r>
            <a:r>
              <a:rPr lang="zh-TW" altLang="en-US" sz="4000" dirty="0" smtClean="0">
                <a:solidFill>
                  <a:schemeClr val="tx2"/>
                </a:solidFill>
                <a:latin typeface="華康POP1體W7" pitchFamily="81" charset="-120"/>
                <a:ea typeface="華康POP1體W7" pitchFamily="81" charset="-120"/>
              </a:rPr>
              <a:t>學務處門口</a:t>
            </a:r>
            <a:r>
              <a:rPr lang="en-US" altLang="zh-TW" sz="4000" dirty="0" smtClean="0">
                <a:solidFill>
                  <a:schemeClr val="tx2"/>
                </a:solidFill>
                <a:latin typeface="華康POP1體W7" pitchFamily="81" charset="-120"/>
                <a:ea typeface="華康POP1體W7" pitchFamily="81" charset="-120"/>
              </a:rPr>
              <a:t>)</a:t>
            </a:r>
          </a:p>
          <a:p>
            <a:r>
              <a:rPr lang="en-US" altLang="zh-TW" sz="5400" dirty="0" smtClean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1</a:t>
            </a:r>
            <a:r>
              <a:rPr lang="en-US" altLang="zh-TW" sz="5400" dirty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.</a:t>
            </a:r>
            <a:r>
              <a:rPr lang="zh-TW" altLang="en-US" sz="5400" dirty="0" smtClean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塑膠袋</a:t>
            </a:r>
            <a:endParaRPr lang="zh-TW" altLang="en-US" sz="4400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5400" dirty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2.</a:t>
            </a:r>
            <a:r>
              <a:rPr lang="zh-TW" altLang="en-US" sz="5400" dirty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打包</a:t>
            </a:r>
            <a:r>
              <a:rPr lang="zh-TW" altLang="en-US" sz="5400" dirty="0" smtClean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帶</a:t>
            </a:r>
            <a:r>
              <a:rPr lang="zh-TW" altLang="en-US" sz="44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zh-TW" altLang="en-US" sz="440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打包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、綑綁紙箱用的扁、硬材</a:t>
            </a:r>
          </a:p>
          <a:p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4400" strike="sngStrike" dirty="0">
                <a:latin typeface="標楷體" pitchFamily="65" charset="-120"/>
                <a:ea typeface="標楷體" pitchFamily="65" charset="-120"/>
              </a:rPr>
              <a:t>「塑膠繩」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無法回收</a:t>
            </a:r>
          </a:p>
          <a:p>
            <a:r>
              <a:rPr lang="zh-TW" altLang="en-US" sz="4400" dirty="0"/>
              <a:t>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4365103"/>
            <a:ext cx="2928324" cy="21962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2" y="4365103"/>
            <a:ext cx="579688" cy="5760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15866" r="21554" b="50000"/>
          <a:stretch/>
        </p:blipFill>
        <p:spPr>
          <a:xfrm>
            <a:off x="1616004" y="4916035"/>
            <a:ext cx="3072384" cy="103324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19926" r="70297" b="67944"/>
          <a:stretch/>
        </p:blipFill>
        <p:spPr>
          <a:xfrm>
            <a:off x="251520" y="4941168"/>
            <a:ext cx="136448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8336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dirty="0"/>
              <a:t> </a:t>
            </a:r>
          </a:p>
        </p:txBody>
      </p:sp>
      <p:sp>
        <p:nvSpPr>
          <p:cNvPr id="4" name="矩形 3"/>
          <p:cNvSpPr/>
          <p:nvPr/>
        </p:nvSpPr>
        <p:spPr>
          <a:xfrm>
            <a:off x="323528" y="332656"/>
            <a:ext cx="871296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dirty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3.</a:t>
            </a:r>
            <a:r>
              <a:rPr lang="zh-TW" altLang="en-US" sz="5400" dirty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水果網袋</a:t>
            </a:r>
          </a:p>
          <a:p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包裝水果、防撞材質軟塑膠 </a:t>
            </a:r>
          </a:p>
          <a:p>
            <a:r>
              <a:rPr lang="en-US" altLang="zh-TW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4400" strike="sngStrike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「保麗龍」</a:t>
            </a:r>
            <a:r>
              <a:rPr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無法回收 </a:t>
            </a:r>
            <a:endParaRPr lang="en-US" altLang="zh-TW" sz="4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5400" dirty="0" smtClean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4</a:t>
            </a:r>
            <a:r>
              <a:rPr lang="en-US" altLang="zh-TW" sz="5400" dirty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.</a:t>
            </a:r>
            <a:r>
              <a:rPr lang="zh-TW" altLang="en-US" sz="5400" dirty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吸 </a:t>
            </a:r>
            <a:r>
              <a:rPr lang="zh-TW" altLang="en-US" sz="5400" dirty="0" smtClean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管</a:t>
            </a:r>
            <a:r>
              <a:rPr lang="en-US" altLang="zh-TW" sz="5400" dirty="0" smtClean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:</a:t>
            </a:r>
          </a:p>
          <a:p>
            <a:r>
              <a:rPr lang="en-US" altLang="zh-TW" sz="5400" dirty="0" smtClean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5.</a:t>
            </a:r>
            <a:r>
              <a:rPr lang="zh-TW" altLang="en-US" sz="5400" dirty="0" smtClean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其他類：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44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44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筆桿、尺、牙刷</a:t>
            </a:r>
            <a:r>
              <a:rPr lang="zh-TW" altLang="en-US" sz="44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柄、立</a:t>
            </a:r>
            <a:r>
              <a:rPr lang="zh-TW" altLang="en-US" sz="44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可帶外殼、小湯匙、小叉子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等物品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小，此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類中裝袋，可先將筆桿內金拆開。</a:t>
            </a:r>
            <a:endParaRPr lang="zh-TW" altLang="en-US" sz="44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564" y="316680"/>
            <a:ext cx="1800200" cy="18002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64905"/>
            <a:ext cx="161967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628800"/>
            <a:ext cx="8784976" cy="496855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我們曾經學過垃圾可以分成三大類：</a:t>
            </a:r>
            <a:r>
              <a:rPr lang="zh-TW" altLang="en-US" sz="5300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一般垃圾</a:t>
            </a:r>
            <a:r>
              <a:rPr lang="zh-TW" altLang="en-US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5300" u="sng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資源回收</a:t>
            </a:r>
            <a:r>
              <a:rPr lang="zh-TW" altLang="en-US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53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廚餘</a:t>
            </a:r>
            <a:r>
              <a:rPr lang="zh-TW" altLang="en-US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其中，</a:t>
            </a:r>
            <a:r>
              <a:rPr lang="zh-TW" altLang="en-US" sz="5600" u="sng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資源回收</a:t>
            </a:r>
            <a:r>
              <a:rPr lang="zh-TW" altLang="en-US" sz="5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更可以細分成：</a:t>
            </a:r>
            <a:r>
              <a:rPr lang="en-US" altLang="zh-TW" sz="5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600" u="sng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廢紙類</a:t>
            </a:r>
            <a:r>
              <a:rPr lang="zh-TW" altLang="en-US" sz="5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5600" u="sng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塑膠類</a:t>
            </a:r>
            <a:r>
              <a:rPr lang="zh-TW" altLang="en-US" sz="5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5600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金屬類</a:t>
            </a:r>
            <a:r>
              <a:rPr lang="zh-TW" altLang="en-US" sz="5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5600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玻璃類</a:t>
            </a:r>
            <a:r>
              <a:rPr lang="zh-TW" altLang="en-US" sz="5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等。</a:t>
            </a:r>
            <a:endParaRPr lang="zh-TW" altLang="en-US" sz="6000" dirty="0">
              <a:ln w="3200">
                <a:noFill/>
                <a:prstDash val="solid"/>
                <a:round/>
              </a:ln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260648"/>
            <a:ext cx="692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各位同學大家好</a:t>
            </a:r>
            <a:r>
              <a:rPr lang="en-US" altLang="zh-TW" sz="6000" dirty="0" smtClean="0">
                <a:latin typeface="標楷體" pitchFamily="65" charset="-120"/>
                <a:ea typeface="標楷體" pitchFamily="65" charset="-120"/>
              </a:rPr>
              <a:t>:</a:t>
            </a:r>
            <a:endParaRPr lang="zh-TW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17547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6000" dirty="0" smtClean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6.</a:t>
            </a:r>
            <a:r>
              <a:rPr lang="zh-TW" altLang="en-US" sz="6000" dirty="0">
                <a:solidFill>
                  <a:srgbClr val="7030A0"/>
                </a:solidFill>
                <a:latin typeface="華康POP1體W7" pitchFamily="81" charset="-120"/>
                <a:ea typeface="華康POP1體W7" pitchFamily="81" charset="-120"/>
              </a:rPr>
              <a:t>硬塑膠小物</a:t>
            </a:r>
            <a:r>
              <a:rPr lang="zh-TW" altLang="en-US" sz="6000" dirty="0">
                <a:solidFill>
                  <a:srgbClr val="FFFF0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6000" dirty="0">
                <a:solidFill>
                  <a:srgbClr val="FFFF0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49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壞掉的雨傘</a:t>
            </a:r>
            <a:r>
              <a:rPr lang="zh-TW" altLang="en-US" sz="49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49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教具</a:t>
            </a:r>
            <a:r>
              <a:rPr lang="zh-TW" altLang="en-US" sz="49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49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釘書機</a:t>
            </a:r>
            <a:r>
              <a:rPr lang="zh-TW" altLang="en-US" sz="49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br>
              <a:rPr lang="zh-TW" altLang="en-US" sz="49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9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延長線</a:t>
            </a:r>
            <a:r>
              <a:rPr lang="en-US" altLang="zh-TW" sz="49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4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等，內</a:t>
            </a:r>
            <a:r>
              <a:rPr lang="zh-TW" altLang="en-US" sz="49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有金屬、硬塑膠等較混雜的資源 </a:t>
            </a:r>
            <a:r>
              <a:rPr lang="zh-TW" altLang="en-US" sz="4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4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＊壞</a:t>
            </a:r>
            <a:r>
              <a:rPr lang="zh-TW" altLang="en-US" sz="49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掉</a:t>
            </a:r>
            <a:r>
              <a:rPr lang="zh-TW" altLang="en-US" sz="4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49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掃把、畚斗、水桶</a:t>
            </a:r>
            <a:r>
              <a:rPr lang="zh-TW" altLang="en-US" sz="4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，都可回收喔</a:t>
            </a:r>
            <a:r>
              <a:rPr lang="en-US" altLang="zh-TW" sz="4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!</a:t>
            </a: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41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Microsoft\Windows\Temporary Internet Files\Content.IE5\Y02X7PDR\lgf01b201310091600[1]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57356" y="0"/>
            <a:ext cx="5643578" cy="56435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001056" cy="1214446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solidFill>
                  <a:srgbClr val="00B050"/>
                </a:solidFill>
                <a:latin typeface="華康POP1體W7" pitchFamily="81" charset="-120"/>
                <a:ea typeface="華康POP1體W7" pitchFamily="81" charset="-120"/>
              </a:rPr>
              <a:t>＊我們賴以為生的地球只有一個，舉手之勞做環保，環境永續更美好</a:t>
            </a:r>
            <a:r>
              <a:rPr lang="en-US" altLang="zh-TW" sz="4000" dirty="0" smtClean="0">
                <a:solidFill>
                  <a:srgbClr val="00B050"/>
                </a:solidFill>
                <a:latin typeface="華康POP1體W7" pitchFamily="81" charset="-120"/>
                <a:ea typeface="華康POP1體W7" pitchFamily="81" charset="-120"/>
              </a:rPr>
              <a:t>!</a:t>
            </a:r>
            <a:endParaRPr lang="zh-TW" altLang="en-US" sz="4000" dirty="0">
              <a:solidFill>
                <a:srgbClr val="00B05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628800"/>
            <a:ext cx="8784976" cy="496855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塑膠玩具      塑膠水壺      塑膠桌椅</a:t>
            </a:r>
            <a:endParaRPr lang="zh-TW" altLang="en-US" sz="3600" dirty="0">
              <a:ln w="3200">
                <a:noFill/>
                <a:prstDash val="solid"/>
                <a:round/>
              </a:ln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2072" y="40048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u="sng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+mj-cs"/>
              </a:rPr>
              <a:t>塑膠類</a:t>
            </a:r>
            <a:endParaRPr lang="zh-TW" altLang="en-US" sz="80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79512" y="980728"/>
            <a:ext cx="8784976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塑膠製品的種類相當多，有：</a:t>
            </a:r>
            <a:endParaRPr lang="en-US" altLang="zh-TW" sz="53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endParaRPr lang="en-US" altLang="zh-TW" sz="53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endParaRPr lang="en-US" altLang="zh-TW" sz="53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zh-TW" altLang="en-US" sz="4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塑膠瓶罐      塑膠餐具       塑膠袋</a:t>
            </a:r>
            <a:r>
              <a:rPr lang="en-US" altLang="zh-TW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6000" dirty="0">
              <a:ln w="3200">
                <a:noFill/>
                <a:prstDash val="solid"/>
                <a:round/>
              </a:ln>
              <a:solidFill>
                <a:schemeClr val="tx1"/>
              </a:solidFill>
            </a:endParaRPr>
          </a:p>
        </p:txBody>
      </p:sp>
      <p:pic>
        <p:nvPicPr>
          <p:cNvPr id="7" name="圖片版面配置區 4" descr="new 1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1832" y="2395215"/>
            <a:ext cx="2160240" cy="1620180"/>
          </a:xfrm>
          <a:prstGeom prst="rect">
            <a:avLst/>
          </a:prstGeom>
        </p:spPr>
      </p:pic>
      <p:pic>
        <p:nvPicPr>
          <p:cNvPr id="8" name="圖片版面配置區 4" descr="new 18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332982" y="2348880"/>
            <a:ext cx="2222020" cy="166651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2" b="3682"/>
          <a:stretch/>
        </p:blipFill>
        <p:spPr>
          <a:xfrm>
            <a:off x="6444208" y="2348880"/>
            <a:ext cx="1578006" cy="166651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3" y="4509120"/>
            <a:ext cx="2053943" cy="154045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70" y="4603829"/>
            <a:ext cx="2401844" cy="135103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47" y="4603829"/>
            <a:ext cx="1790328" cy="13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628800"/>
            <a:ext cx="8784976" cy="496855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塑膠籃         原子筆        塑膠小物</a:t>
            </a:r>
            <a:endParaRPr lang="zh-TW" altLang="en-US" sz="5300" dirty="0">
              <a:ln w="3200">
                <a:noFill/>
                <a:prstDash val="solid"/>
                <a:round/>
              </a:ln>
              <a:solidFill>
                <a:srgbClr val="0070C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2072" y="40048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u="sng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+mj-cs"/>
              </a:rPr>
              <a:t>塑膠類</a:t>
            </a:r>
            <a:endParaRPr lang="zh-TW" altLang="en-US" sz="80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79512" y="980728"/>
            <a:ext cx="8784976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塑膠吸管     塑膠保鮮盒    塑膠桶、水桶</a:t>
            </a:r>
            <a:r>
              <a:rPr lang="en-US" altLang="zh-TW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3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 </a:t>
            </a:r>
            <a:endParaRPr lang="zh-TW" altLang="en-US" sz="4900" dirty="0">
              <a:ln w="3200">
                <a:noFill/>
                <a:prstDash val="solid"/>
                <a:round/>
              </a:ln>
              <a:solidFill>
                <a:srgbClr val="0070C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2" y="1700808"/>
            <a:ext cx="2411760" cy="160784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70" y="1747540"/>
            <a:ext cx="2079468" cy="156110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96" y="1905396"/>
            <a:ext cx="1676502" cy="140325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6" y="3933056"/>
            <a:ext cx="2209800" cy="199644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84" y="4124019"/>
            <a:ext cx="2411760" cy="161451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r="19207"/>
          <a:stretch/>
        </p:blipFill>
        <p:spPr>
          <a:xfrm>
            <a:off x="7688662" y="1905396"/>
            <a:ext cx="1203818" cy="143298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7" r="2960"/>
          <a:stretch/>
        </p:blipFill>
        <p:spPr>
          <a:xfrm>
            <a:off x="6017840" y="4330743"/>
            <a:ext cx="1266440" cy="159875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81" y="4330743"/>
            <a:ext cx="1559810" cy="104247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6626" y="4900806"/>
            <a:ext cx="757064" cy="15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6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生活中還有</a:t>
            </a:r>
            <a:r>
              <a:rPr lang="zh-TW" altLang="en-US" sz="6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很多</a:t>
            </a:r>
            <a:r>
              <a:rPr lang="zh-TW" altLang="en-US" sz="6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的塑膠製品</a:t>
            </a:r>
            <a:r>
              <a:rPr lang="zh-TW" altLang="en-US" sz="6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6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這</a:t>
            </a:r>
            <a:r>
              <a:rPr lang="zh-TW" altLang="en-US" sz="6000" dirty="0" smtClean="0">
                <a:ln w="3200">
                  <a:noFill/>
                  <a:prstDash val="solid"/>
                  <a:round/>
                </a:ln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些</a:t>
            </a:r>
            <a:r>
              <a:rPr lang="zh-TW" altLang="en-US" sz="6000" dirty="0">
                <a:ln w="3200">
                  <a:noFill/>
                  <a:prstDash val="solid"/>
                  <a:round/>
                </a:ln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塑膠製品都</a:t>
            </a:r>
            <a:r>
              <a:rPr lang="zh-TW" altLang="en-US" sz="6000" dirty="0" smtClean="0">
                <a:ln w="3200">
                  <a:noFill/>
                  <a:prstDash val="solid"/>
                  <a:round/>
                </a:ln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可以回收嗎？</a:t>
            </a:r>
            <a:r>
              <a:rPr lang="en-US" altLang="zh-TW" sz="6000" dirty="0" smtClean="0">
                <a:ln w="3200">
                  <a:noFill/>
                  <a:prstDash val="solid"/>
                  <a:round/>
                </a:ln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6000" dirty="0" smtClean="0">
                <a:ln w="3200">
                  <a:noFill/>
                  <a:prstDash val="solid"/>
                  <a:round/>
                </a:ln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6000" dirty="0" smtClean="0">
                <a:ln w="3200">
                  <a:noFill/>
                  <a:prstDash val="solid"/>
                  <a:round/>
                </a:ln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6000" dirty="0" smtClean="0">
                <a:ln w="3200">
                  <a:noFill/>
                  <a:prstDash val="solid"/>
                  <a:round/>
                </a:ln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ln w="3200">
                  <a:noFill/>
                  <a:prstDash val="solid"/>
                  <a:round/>
                </a:ln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有些可以回收再利用，有些則不行喔</a:t>
            </a:r>
            <a:r>
              <a:rPr lang="en-US" altLang="zh-TW" sz="4800" dirty="0" smtClean="0">
                <a:ln w="3200">
                  <a:noFill/>
                  <a:prstDash val="solid"/>
                  <a:round/>
                </a:ln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endParaRPr lang="zh-TW" alt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7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640960" cy="3312368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n w="3200">
                  <a:noFill/>
                  <a:prstDash val="solid"/>
                  <a:round/>
                </a:ln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哪些塑膠製品是可以回收的呢？</a:t>
            </a:r>
            <a:endParaRPr lang="zh-TW" altLang="en-US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9" r="19423" b="55755"/>
          <a:stretch/>
        </p:blipFill>
        <p:spPr>
          <a:xfrm>
            <a:off x="232136" y="240803"/>
            <a:ext cx="3737536" cy="14467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55028" r="4250"/>
          <a:stretch/>
        </p:blipFill>
        <p:spPr>
          <a:xfrm>
            <a:off x="3853535" y="240803"/>
            <a:ext cx="5170423" cy="146659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79512" y="2636912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/>
              <a:t>先猜猜看，上面這些標有</a:t>
            </a:r>
            <a:r>
              <a:rPr lang="en-US" altLang="zh-TW" sz="6000" dirty="0" smtClean="0"/>
              <a:t>1</a:t>
            </a:r>
            <a:r>
              <a:rPr lang="zh-TW" altLang="en-US" sz="6000" dirty="0" smtClean="0"/>
              <a:t>、</a:t>
            </a:r>
            <a:r>
              <a:rPr lang="en-US" altLang="zh-TW" sz="6000" dirty="0" smtClean="0"/>
              <a:t>2</a:t>
            </a:r>
            <a:r>
              <a:rPr lang="zh-TW" altLang="en-US" sz="6000" dirty="0" smtClean="0"/>
              <a:t>、</a:t>
            </a:r>
            <a:r>
              <a:rPr lang="en-US" altLang="zh-TW" sz="6000" dirty="0" smtClean="0"/>
              <a:t>3</a:t>
            </a:r>
            <a:r>
              <a:rPr lang="zh-TW" altLang="en-US" sz="6000" dirty="0" smtClean="0"/>
              <a:t>、</a:t>
            </a:r>
            <a:r>
              <a:rPr lang="en-US" altLang="zh-TW" sz="6000" dirty="0" smtClean="0"/>
              <a:t>4</a:t>
            </a:r>
            <a:r>
              <a:rPr lang="zh-TW" altLang="en-US" sz="6000" dirty="0" smtClean="0"/>
              <a:t>、</a:t>
            </a:r>
            <a:r>
              <a:rPr lang="en-US" altLang="zh-TW" sz="6000" dirty="0" smtClean="0"/>
              <a:t>5</a:t>
            </a:r>
            <a:r>
              <a:rPr lang="zh-TW" altLang="en-US" sz="6000" dirty="0" smtClean="0"/>
              <a:t>、</a:t>
            </a:r>
            <a:r>
              <a:rPr lang="en-US" altLang="zh-TW" sz="6000" dirty="0" smtClean="0"/>
              <a:t>6</a:t>
            </a:r>
            <a:r>
              <a:rPr lang="zh-TW" altLang="en-US" sz="6000" dirty="0" smtClean="0"/>
              <a:t>、</a:t>
            </a:r>
            <a:r>
              <a:rPr lang="en-US" altLang="zh-TW" sz="6000" dirty="0" smtClean="0"/>
              <a:t>7</a:t>
            </a:r>
            <a:r>
              <a:rPr lang="zh-TW" altLang="en-US" sz="6000" dirty="0" smtClean="0"/>
              <a:t>數字的標誌是什麼呢？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1411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不懂塑膠的種類嗎？跟著塑膠編碼大師來解碼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00"/>
          <a:stretch/>
        </p:blipFill>
        <p:spPr>
          <a:xfrm>
            <a:off x="201247" y="224096"/>
            <a:ext cx="8765865" cy="22494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33467" r="50000" b="51200"/>
          <a:stretch/>
        </p:blipFill>
        <p:spPr>
          <a:xfrm>
            <a:off x="208746" y="2473520"/>
            <a:ext cx="8758367" cy="42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1157</TotalTime>
  <Words>226</Words>
  <Application>Microsoft Office PowerPoint</Application>
  <PresentationFormat>如螢幕大小 (4:3)</PresentationFormat>
  <Paragraphs>32</Paragraphs>
  <Slides>21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波形</vt:lpstr>
      <vt:lpstr>回收分類愛地球(塑膠篇)</vt:lpstr>
      <vt:lpstr>我們曾經學過垃圾可以分成三大類：一般垃圾、資源回收、廚餘。  其中，資源回收更可以細分成： 廢紙類、塑膠類、金屬類、玻璃類等。</vt:lpstr>
      <vt:lpstr>         塑膠玩具      塑膠水壺      塑膠桌椅</vt:lpstr>
      <vt:lpstr>         塑膠籃         原子筆        塑膠小物</vt:lpstr>
      <vt:lpstr>生活中還有很多的塑膠製品，這些塑膠製品都可以回收嗎？  有些可以回收再利用，有些則不行喔……</vt:lpstr>
      <vt:lpstr>哪些塑膠製品是可以回收的呢？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6.硬塑膠小物 壞掉的雨傘、教具、釘書機  延長線…等，內有金屬、硬塑膠等較混雜的資源 。      ＊壞掉的掃把、畚斗、水桶，都可回收喔! </vt:lpstr>
      <vt:lpstr>＊我們賴以為生的地球只有一個，舉手之勞做環保，環境永續更美好!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105學年度 書包減重宣導</dc:title>
  <dc:creator>USER</dc:creator>
  <cp:lastModifiedBy>Administrator</cp:lastModifiedBy>
  <cp:revision>99</cp:revision>
  <dcterms:created xsi:type="dcterms:W3CDTF">2017-02-15T05:53:23Z</dcterms:created>
  <dcterms:modified xsi:type="dcterms:W3CDTF">2021-03-02T01:08:31Z</dcterms:modified>
</cp:coreProperties>
</file>