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04" r:id="rId3"/>
    <p:sldId id="305" r:id="rId4"/>
    <p:sldId id="306" r:id="rId5"/>
    <p:sldId id="307" r:id="rId6"/>
    <p:sldId id="308" r:id="rId7"/>
    <p:sldId id="267" r:id="rId8"/>
    <p:sldId id="310" r:id="rId9"/>
    <p:sldId id="311" r:id="rId10"/>
    <p:sldId id="309" r:id="rId11"/>
    <p:sldId id="313" r:id="rId12"/>
    <p:sldId id="263" r:id="rId13"/>
    <p:sldId id="314" r:id="rId14"/>
    <p:sldId id="266" r:id="rId1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02B"/>
    <a:srgbClr val="741D0E"/>
    <a:srgbClr val="FB790D"/>
    <a:srgbClr val="072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533E630-34E2-49A6-A2B4-0CF927421847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橢圓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橢圓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橢圓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533E630-34E2-49A6-A2B4-0CF927421847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533E630-34E2-49A6-A2B4-0CF927421847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533E630-34E2-49A6-A2B4-0CF927421847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630-34E2-49A6-A2B4-0CF927421847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533E630-34E2-49A6-A2B4-0CF927421847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533E630-34E2-49A6-A2B4-0CF927421847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533E630-34E2-49A6-A2B4-0CF927421847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302194A-8E2A-4D4C-BD33-D77B169AE20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691680" y="836712"/>
            <a:ext cx="6552728" cy="1944216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zh-TW" altLang="en-US" sz="54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</a:br>
            <a:r>
              <a:rPr lang="zh-TW" altLang="en-US" sz="80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zh-TW" altLang="en-US" sz="80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</a:br>
            <a:endParaRPr lang="zh-TW" altLang="en-US" sz="8000" b="1" dirty="0">
              <a:solidFill>
                <a:srgbClr val="0070C0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827584" y="980728"/>
            <a:ext cx="8172400" cy="4248472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桃園市中壢區</a:t>
            </a:r>
            <a:endParaRPr lang="en-US" altLang="zh-TW" sz="8000" b="1" dirty="0" smtClean="0">
              <a:solidFill>
                <a:srgbClr val="0070C0"/>
              </a:solidFill>
              <a:latin typeface="華康POP1體W7" pitchFamily="81" charset="-120"/>
              <a:ea typeface="華康POP1體W7" pitchFamily="81" charset="-120"/>
            </a:endParaRPr>
          </a:p>
          <a:p>
            <a:pPr algn="ctr"/>
            <a:r>
              <a:rPr lang="zh-TW" altLang="en-US" sz="8000" b="1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新</a:t>
            </a:r>
            <a:r>
              <a:rPr lang="zh-TW" altLang="en-US" sz="8000" b="1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明國民</a:t>
            </a:r>
            <a:r>
              <a:rPr lang="zh-TW" altLang="en-US" sz="8000" b="1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小學</a:t>
            </a:r>
            <a:r>
              <a:rPr lang="zh-TW" altLang="en-US" sz="8000" dirty="0">
                <a:solidFill>
                  <a:schemeClr val="accent1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zh-TW" altLang="en-US" sz="8000" dirty="0">
                <a:solidFill>
                  <a:schemeClr val="accent1"/>
                </a:solidFill>
                <a:latin typeface="華康POP1體W7" pitchFamily="81" charset="-120"/>
                <a:ea typeface="華康POP1體W7" pitchFamily="81" charset="-120"/>
              </a:rPr>
            </a:br>
            <a:r>
              <a:rPr lang="zh-TW" altLang="en-US" sz="9600" b="0" dirty="0">
                <a:solidFill>
                  <a:srgbClr val="00B050"/>
                </a:solidFill>
                <a:latin typeface="華康海報單框體-W9" pitchFamily="81" charset="-120"/>
                <a:ea typeface="華康海報單框體-W9" pitchFamily="81" charset="-120"/>
              </a:rPr>
              <a:t>空汙防治篇</a:t>
            </a:r>
            <a:endParaRPr lang="zh-TW" altLang="en-US" sz="9600" b="0" dirty="0">
              <a:solidFill>
                <a:srgbClr val="00B050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94015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0" y="31494"/>
            <a:ext cx="8892480" cy="758984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二</a:t>
            </a:r>
            <a:r>
              <a:rPr lang="zh-TW" altLang="en-US" sz="44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、手機</a:t>
            </a:r>
            <a:r>
              <a:rPr lang="en-US" altLang="zh-TW" sz="44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APP</a:t>
            </a:r>
            <a:r>
              <a:rPr lang="zh-TW" altLang="en-US" sz="44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：</a:t>
            </a:r>
            <a:r>
              <a:rPr lang="zh-TW" altLang="en-US" sz="31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環境即時通</a:t>
            </a:r>
            <a:endParaRPr lang="zh-TW" altLang="en-US" sz="3100" dirty="0">
              <a:solidFill>
                <a:schemeClr val="tx1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956" y="-490"/>
            <a:ext cx="3297044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" y="790478"/>
            <a:ext cx="1648522" cy="3429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07630"/>
            <a:ext cx="1648758" cy="34294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790478"/>
            <a:ext cx="1648758" cy="342949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07504" y="4509120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手機免費下載：環境即時通</a:t>
            </a:r>
            <a:r>
              <a:rPr lang="en-US" altLang="zh-TW" sz="32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APP</a:t>
            </a:r>
          </a:p>
          <a:p>
            <a:r>
              <a:rPr lang="zh-TW" altLang="en-US" sz="32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就可以知道今日的空氣品質喔！</a:t>
            </a:r>
            <a:endParaRPr lang="zh-TW" altLang="en-US" sz="3200" dirty="0">
              <a:solidFill>
                <a:srgbClr val="0070C0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19904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r>
              <a:rPr lang="zh-TW" altLang="en-US" sz="4800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空氣品質的顏色代表什麼意思呢？</a:t>
            </a:r>
          </a:p>
        </p:txBody>
      </p:sp>
      <p:sp>
        <p:nvSpPr>
          <p:cNvPr id="3" name="矩形 2"/>
          <p:cNvSpPr/>
          <p:nvPr/>
        </p:nvSpPr>
        <p:spPr>
          <a:xfrm>
            <a:off x="107504" y="836712"/>
            <a:ext cx="1800200" cy="9224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良好</a:t>
            </a:r>
          </a:p>
        </p:txBody>
      </p:sp>
      <p:sp>
        <p:nvSpPr>
          <p:cNvPr id="5" name="矩形 4"/>
          <p:cNvSpPr/>
          <p:nvPr/>
        </p:nvSpPr>
        <p:spPr>
          <a:xfrm>
            <a:off x="106392" y="1759124"/>
            <a:ext cx="1800200" cy="9224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普通</a:t>
            </a:r>
          </a:p>
        </p:txBody>
      </p:sp>
      <p:sp>
        <p:nvSpPr>
          <p:cNvPr id="6" name="矩形 5"/>
          <p:cNvSpPr/>
          <p:nvPr/>
        </p:nvSpPr>
        <p:spPr>
          <a:xfrm>
            <a:off x="112869" y="2681536"/>
            <a:ext cx="1789470" cy="922412"/>
          </a:xfrm>
          <a:prstGeom prst="rect">
            <a:avLst/>
          </a:prstGeom>
          <a:solidFill>
            <a:srgbClr val="FB79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對敏感</a:t>
            </a:r>
            <a:r>
              <a:rPr lang="zh-TW" altLang="en-US" sz="24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族群</a:t>
            </a:r>
            <a:endParaRPr lang="en-US" altLang="zh-TW" sz="2400" dirty="0" smtClean="0">
              <a:solidFill>
                <a:schemeClr val="tx1"/>
              </a:solidFill>
              <a:latin typeface="華康POP1體W7" pitchFamily="81" charset="-120"/>
              <a:ea typeface="華康POP1體W7" pitchFamily="81" charset="-120"/>
            </a:endParaRPr>
          </a:p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不</a:t>
            </a:r>
            <a:r>
              <a:rPr lang="zh-TW" altLang="en-US" sz="2400" dirty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健康</a:t>
            </a:r>
          </a:p>
        </p:txBody>
      </p:sp>
      <p:sp>
        <p:nvSpPr>
          <p:cNvPr id="7" name="矩形 6"/>
          <p:cNvSpPr/>
          <p:nvPr/>
        </p:nvSpPr>
        <p:spPr>
          <a:xfrm>
            <a:off x="1906591" y="836712"/>
            <a:ext cx="6901861" cy="9224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正常</a:t>
            </a:r>
            <a:r>
              <a:rPr lang="zh-TW" altLang="en-US" sz="2800" dirty="0" smtClean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戶外活動。</a:t>
            </a:r>
            <a:endParaRPr lang="zh-TW" altLang="en-US" sz="2800" dirty="0">
              <a:solidFill>
                <a:schemeClr val="bg1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06591" y="1759124"/>
            <a:ext cx="6901862" cy="9224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正常戶外活動</a:t>
            </a:r>
            <a:r>
              <a:rPr lang="zh-TW" altLang="en-US" sz="28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。</a:t>
            </a:r>
            <a:endParaRPr lang="zh-TW" altLang="en-US" sz="2800" dirty="0">
              <a:solidFill>
                <a:schemeClr val="tx1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02338" y="2681536"/>
            <a:ext cx="6906115" cy="922412"/>
          </a:xfrm>
          <a:prstGeom prst="rect">
            <a:avLst/>
          </a:prstGeom>
          <a:solidFill>
            <a:srgbClr val="FB79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 smtClean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1.</a:t>
            </a:r>
            <a:r>
              <a:rPr lang="zh-TW" altLang="en-US" sz="2800" b="1" dirty="0" smtClean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減少</a:t>
            </a:r>
            <a:r>
              <a:rPr lang="zh-TW" altLang="en-US" sz="2800" dirty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戶外活動。</a:t>
            </a:r>
            <a:br>
              <a:rPr lang="zh-TW" altLang="en-US" sz="2800" dirty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</a:br>
            <a:r>
              <a:rPr lang="en-US" altLang="zh-TW" sz="2800" dirty="0" smtClean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2.</a:t>
            </a:r>
            <a:r>
              <a:rPr lang="zh-TW" altLang="en-US" sz="2800" dirty="0" smtClean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必要外出，應</a:t>
            </a:r>
            <a:r>
              <a:rPr lang="zh-TW" altLang="en-US" sz="2800" dirty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配戴</a:t>
            </a:r>
            <a:r>
              <a:rPr lang="zh-TW" altLang="en-US" sz="2800" dirty="0" smtClean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口罩</a:t>
            </a:r>
            <a:endParaRPr lang="en-US" altLang="zh-TW" sz="2800" dirty="0" smtClean="0">
              <a:solidFill>
                <a:schemeClr val="bg1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2138" y="3603948"/>
            <a:ext cx="1800200" cy="105474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對所有族群不健康</a:t>
            </a:r>
          </a:p>
        </p:txBody>
      </p:sp>
      <p:sp>
        <p:nvSpPr>
          <p:cNvPr id="11" name="矩形 10"/>
          <p:cNvSpPr/>
          <p:nvPr/>
        </p:nvSpPr>
        <p:spPr>
          <a:xfrm>
            <a:off x="1916840" y="3609490"/>
            <a:ext cx="6891613" cy="105474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1.</a:t>
            </a:r>
            <a:r>
              <a:rPr lang="zh-TW" altLang="en-US" sz="2800" b="1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減少</a:t>
            </a:r>
            <a:r>
              <a:rPr lang="zh-TW" altLang="en-US" sz="2800" dirty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戶外活動。</a:t>
            </a:r>
            <a:br>
              <a:rPr lang="zh-TW" altLang="en-US" sz="2800" dirty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</a:br>
            <a:r>
              <a:rPr lang="en-US" altLang="zh-TW" sz="28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2.</a:t>
            </a:r>
            <a:r>
              <a:rPr lang="zh-TW" altLang="en-US" sz="28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必要</a:t>
            </a:r>
            <a:r>
              <a:rPr lang="zh-TW" altLang="en-US" sz="2800" dirty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外出，應配戴</a:t>
            </a:r>
            <a:r>
              <a:rPr lang="zh-TW" altLang="en-US" sz="28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口罩。</a:t>
            </a:r>
            <a:endParaRPr lang="en-US" altLang="zh-TW" sz="2800" dirty="0">
              <a:solidFill>
                <a:schemeClr val="tx1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2139" y="4664236"/>
            <a:ext cx="1800200" cy="114110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非常不健康</a:t>
            </a:r>
          </a:p>
        </p:txBody>
      </p:sp>
      <p:sp>
        <p:nvSpPr>
          <p:cNvPr id="13" name="矩形 12"/>
          <p:cNvSpPr/>
          <p:nvPr/>
        </p:nvSpPr>
        <p:spPr>
          <a:xfrm>
            <a:off x="102138" y="5781303"/>
            <a:ext cx="1800200" cy="1124744"/>
          </a:xfrm>
          <a:prstGeom prst="rect">
            <a:avLst/>
          </a:prstGeom>
          <a:solidFill>
            <a:srgbClr val="741D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危害</a:t>
            </a:r>
            <a:endParaRPr lang="en-US" altLang="zh-TW" sz="2800" dirty="0" smtClean="0">
              <a:solidFill>
                <a:schemeClr val="tx1"/>
              </a:solidFill>
              <a:latin typeface="華康POP1體W7" pitchFamily="81" charset="-120"/>
              <a:ea typeface="華康POP1體W7" pitchFamily="81" charset="-120"/>
            </a:endParaRPr>
          </a:p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(</a:t>
            </a:r>
            <a:r>
              <a:rPr lang="zh-TW" altLang="en-US" sz="20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達停課標準</a:t>
            </a:r>
            <a:r>
              <a:rPr lang="en-US" altLang="zh-TW" sz="20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)</a:t>
            </a:r>
            <a:endParaRPr lang="zh-TW" altLang="en-US" sz="2000" dirty="0">
              <a:solidFill>
                <a:schemeClr val="tx1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02338" y="4658694"/>
            <a:ext cx="6906115" cy="114110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200" b="1" dirty="0" smtClean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1.</a:t>
            </a:r>
            <a:r>
              <a:rPr lang="zh-TW" altLang="en-US" sz="2200" b="1" dirty="0" smtClean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減少</a:t>
            </a:r>
            <a:r>
              <a:rPr lang="zh-TW" altLang="en-US" sz="2200" dirty="0" smtClean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戶外活動</a:t>
            </a:r>
            <a:r>
              <a:rPr lang="zh-TW" altLang="en-US" sz="2200" dirty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。</a:t>
            </a:r>
            <a:endParaRPr lang="en-US" altLang="zh-TW" sz="2200" dirty="0" smtClean="0">
              <a:solidFill>
                <a:schemeClr val="bg1"/>
              </a:solidFill>
              <a:latin typeface="華康POP1體W7" pitchFamily="81" charset="-120"/>
              <a:ea typeface="華康POP1體W7" pitchFamily="81" charset="-120"/>
            </a:endParaRPr>
          </a:p>
          <a:p>
            <a:r>
              <a:rPr lang="en-US" altLang="zh-TW" sz="2200" dirty="0" smtClean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2.</a:t>
            </a:r>
            <a:r>
              <a:rPr lang="zh-TW" altLang="en-US" sz="2200" dirty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學生</a:t>
            </a:r>
            <a:r>
              <a:rPr lang="zh-TW" altLang="en-US" sz="2200" b="1" dirty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應</a:t>
            </a:r>
            <a:r>
              <a:rPr lang="zh-TW" altLang="en-US" sz="2200" dirty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立即</a:t>
            </a:r>
            <a:r>
              <a:rPr lang="zh-TW" altLang="en-US" sz="2200" b="1" dirty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停止戶外活動</a:t>
            </a:r>
            <a:r>
              <a:rPr lang="zh-TW" altLang="en-US" sz="2200" dirty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，並將課程調整於室內</a:t>
            </a:r>
            <a:r>
              <a:rPr lang="zh-TW" altLang="en-US" sz="2200" dirty="0" smtClean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進行。</a:t>
            </a:r>
            <a:endParaRPr lang="en-US" altLang="zh-TW" sz="2200" dirty="0" smtClean="0">
              <a:solidFill>
                <a:schemeClr val="bg1"/>
              </a:solidFill>
              <a:latin typeface="華康POP1體W7" pitchFamily="81" charset="-120"/>
              <a:ea typeface="華康POP1體W7" pitchFamily="81" charset="-120"/>
            </a:endParaRPr>
          </a:p>
          <a:p>
            <a:r>
              <a:rPr lang="en-US" altLang="zh-TW" sz="2200" dirty="0" smtClean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3.</a:t>
            </a:r>
            <a:r>
              <a:rPr lang="zh-TW" altLang="en-US" sz="2200" dirty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必要外出，應配戴口罩</a:t>
            </a:r>
            <a:r>
              <a:rPr lang="zh-TW" altLang="en-US" sz="2200" dirty="0" smtClean="0">
                <a:solidFill>
                  <a:schemeClr val="bg1"/>
                </a:solidFill>
                <a:latin typeface="華康POP1體W7" pitchFamily="81" charset="-120"/>
                <a:ea typeface="華康POP1體W7" pitchFamily="81" charset="-120"/>
              </a:rPr>
              <a:t>。</a:t>
            </a:r>
            <a:endParaRPr lang="en-US" altLang="zh-TW" sz="2200" dirty="0" smtClean="0">
              <a:solidFill>
                <a:schemeClr val="bg1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892856" y="5780206"/>
            <a:ext cx="6918205" cy="1124744"/>
          </a:xfrm>
          <a:prstGeom prst="rect">
            <a:avLst/>
          </a:prstGeom>
          <a:solidFill>
            <a:srgbClr val="741D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2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1.</a:t>
            </a:r>
            <a:r>
              <a:rPr lang="zh-TW" altLang="en-US" sz="2200" b="1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避免</a:t>
            </a:r>
            <a:r>
              <a:rPr lang="zh-TW" altLang="en-US" sz="2200" dirty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戶外活動，室內應緊閉門</a:t>
            </a:r>
            <a:r>
              <a:rPr lang="zh-TW" altLang="en-US" sz="22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窗</a:t>
            </a:r>
            <a:endParaRPr lang="en-US" altLang="zh-TW" sz="2200" dirty="0" smtClean="0">
              <a:solidFill>
                <a:schemeClr val="tx1"/>
              </a:solidFill>
              <a:latin typeface="華康POP1體W7" pitchFamily="81" charset="-120"/>
              <a:ea typeface="華康POP1體W7" pitchFamily="81" charset="-120"/>
            </a:endParaRPr>
          </a:p>
          <a:p>
            <a:r>
              <a:rPr lang="en-US" altLang="zh-TW" sz="22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2.</a:t>
            </a:r>
            <a:r>
              <a:rPr lang="zh-TW" altLang="en-US" sz="2200" dirty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學生應立即</a:t>
            </a:r>
            <a:r>
              <a:rPr lang="zh-TW" altLang="en-US" sz="2200" b="1" dirty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停止戶外活動</a:t>
            </a:r>
            <a:r>
              <a:rPr lang="zh-TW" altLang="en-US" sz="2200" dirty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，並將課程調整於室內進行。</a:t>
            </a:r>
            <a:endParaRPr lang="en-US" altLang="zh-TW" sz="2200" dirty="0" smtClean="0">
              <a:solidFill>
                <a:schemeClr val="tx1"/>
              </a:solidFill>
              <a:latin typeface="華康POP1體W7" pitchFamily="81" charset="-120"/>
              <a:ea typeface="華康POP1體W7" pitchFamily="81" charset="-120"/>
            </a:endParaRPr>
          </a:p>
          <a:p>
            <a:r>
              <a:rPr lang="en-US" altLang="zh-TW" sz="22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3.</a:t>
            </a:r>
            <a:r>
              <a:rPr lang="zh-TW" altLang="en-US" sz="22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必要</a:t>
            </a:r>
            <a:r>
              <a:rPr lang="zh-TW" altLang="en-US" sz="2200" dirty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外出應配戴口罩等防護用具</a:t>
            </a:r>
            <a:r>
              <a:rPr lang="zh-TW" altLang="en-US" sz="22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。</a:t>
            </a:r>
            <a:endParaRPr lang="en-US" altLang="zh-TW" sz="2200" dirty="0">
              <a:solidFill>
                <a:schemeClr val="tx1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29600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1340768"/>
            <a:ext cx="8640960" cy="3384376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我們可以做些什麼來保護自我或預防空氣汙染呢？</a:t>
            </a:r>
            <a:endParaRPr lang="zh-TW" altLang="en-US" sz="7200" dirty="0">
              <a:solidFill>
                <a:srgbClr val="0070C0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58813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面對PM2.5不知道該怎麼辦，聽黃瑽寧醫師怎麼說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643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07504" y="548680"/>
            <a:ext cx="9036496" cy="5904656"/>
          </a:xfrm>
        </p:spPr>
        <p:txBody>
          <a:bodyPr>
            <a:noAutofit/>
          </a:bodyPr>
          <a:lstStyle/>
          <a:p>
            <a:r>
              <a:rPr lang="zh-TW" altLang="en-US" sz="7200" dirty="0" smtClean="0">
                <a:latin typeface="華康POP1體W9(P)" pitchFamily="82" charset="-120"/>
                <a:ea typeface="華康POP1體W9(P)" pitchFamily="82" charset="-120"/>
              </a:rPr>
              <a:t>請</a:t>
            </a:r>
            <a:r>
              <a:rPr lang="zh-TW" altLang="en-US" sz="7200" dirty="0" smtClean="0">
                <a:solidFill>
                  <a:srgbClr val="0070C0"/>
                </a:solidFill>
                <a:latin typeface="華康POP1體W9(P)" pitchFamily="82" charset="-120"/>
                <a:ea typeface="華康POP1體W9(P)" pitchFamily="82" charset="-120"/>
              </a:rPr>
              <a:t>老師</a:t>
            </a:r>
            <a:r>
              <a:rPr lang="zh-TW" altLang="en-US" sz="7200" dirty="0">
                <a:solidFill>
                  <a:srgbClr val="00B050"/>
                </a:solidFill>
                <a:latin typeface="華康POP1體W9(P)" pitchFamily="82" charset="-120"/>
                <a:ea typeface="華康POP1體W9(P)" pitchFamily="82" charset="-120"/>
              </a:rPr>
              <a:t>和同學</a:t>
            </a:r>
            <a:r>
              <a:rPr lang="en-US" altLang="zh-TW" sz="7200" dirty="0" smtClean="0">
                <a:solidFill>
                  <a:srgbClr val="00B050"/>
                </a:solidFill>
                <a:latin typeface="華康POP1體W9(P)" pitchFamily="82" charset="-120"/>
                <a:ea typeface="華康POP1體W9(P)" pitchFamily="82" charset="-120"/>
              </a:rPr>
              <a:t/>
            </a:r>
            <a:br>
              <a:rPr lang="en-US" altLang="zh-TW" sz="7200" dirty="0" smtClean="0">
                <a:solidFill>
                  <a:srgbClr val="00B050"/>
                </a:solidFill>
                <a:latin typeface="華康POP1體W9(P)" pitchFamily="82" charset="-120"/>
                <a:ea typeface="華康POP1體W9(P)" pitchFamily="82" charset="-120"/>
              </a:rPr>
            </a:br>
            <a:r>
              <a:rPr lang="zh-TW" altLang="en-US" sz="7200" dirty="0">
                <a:latin typeface="華康POP1體W9(P)" pitchFamily="82" charset="-120"/>
                <a:ea typeface="華康POP1體W9(P)" pitchFamily="82" charset="-120"/>
              </a:rPr>
              <a:t>留</a:t>
            </a:r>
            <a:r>
              <a:rPr lang="zh-TW" altLang="en-US" sz="7200" dirty="0" smtClean="0">
                <a:latin typeface="華康POP1體W9(P)" pitchFamily="82" charset="-120"/>
                <a:ea typeface="華康POP1體W9(P)" pitchFamily="82" charset="-120"/>
              </a:rPr>
              <a:t>意空氣品質指標</a:t>
            </a:r>
            <a:r>
              <a:rPr lang="en-US" altLang="zh-TW" sz="7200" dirty="0" smtClean="0">
                <a:latin typeface="華康POP1體W9(P)" pitchFamily="82" charset="-120"/>
                <a:ea typeface="華康POP1體W9(P)" pitchFamily="82" charset="-120"/>
              </a:rPr>
              <a:t>(AQI)</a:t>
            </a:r>
            <a:r>
              <a:rPr lang="zh-TW" altLang="en-US" sz="7200" dirty="0" smtClean="0">
                <a:latin typeface="華康POP1體W9(P)" pitchFamily="82" charset="-120"/>
                <a:ea typeface="華康POP1體W9(P)" pitchFamily="82" charset="-120"/>
              </a:rPr>
              <a:t>，</a:t>
            </a:r>
            <a:r>
              <a:rPr lang="en-US" altLang="zh-TW" sz="7200" dirty="0" smtClean="0">
                <a:latin typeface="華康POP1體W9(P)" pitchFamily="82" charset="-120"/>
                <a:ea typeface="華康POP1體W9(P)" pitchFamily="82" charset="-120"/>
              </a:rPr>
              <a:t/>
            </a:r>
            <a:br>
              <a:rPr lang="en-US" altLang="zh-TW" sz="7200" dirty="0" smtClean="0">
                <a:latin typeface="華康POP1體W9(P)" pitchFamily="82" charset="-120"/>
                <a:ea typeface="華康POP1體W9(P)" pitchFamily="82" charset="-120"/>
              </a:rPr>
            </a:br>
            <a:r>
              <a:rPr lang="zh-TW" altLang="en-US" sz="7200" dirty="0" smtClean="0">
                <a:latin typeface="華康POP1體W9(P)" pitchFamily="82" charset="-120"/>
                <a:ea typeface="華康POP1體W9(P)" pitchFamily="82" charset="-120"/>
              </a:rPr>
              <a:t>必要時調整活動</a:t>
            </a:r>
            <a:r>
              <a:rPr lang="zh-TW" altLang="en-US" sz="7200" dirty="0" smtClean="0">
                <a:latin typeface="華康POP2體W9(P)"/>
                <a:ea typeface="華康POP2體W9(P)"/>
              </a:rPr>
              <a:t>，</a:t>
            </a:r>
            <a:r>
              <a:rPr lang="en-US" altLang="zh-TW" sz="7200" dirty="0" smtClean="0">
                <a:latin typeface="華康POP2體W9(P)"/>
                <a:ea typeface="華康POP2體W9(P)"/>
              </a:rPr>
              <a:t/>
            </a:r>
            <a:br>
              <a:rPr lang="en-US" altLang="zh-TW" sz="7200" dirty="0" smtClean="0">
                <a:latin typeface="華康POP2體W9(P)"/>
                <a:ea typeface="華康POP2體W9(P)"/>
              </a:rPr>
            </a:br>
            <a:r>
              <a:rPr lang="zh-TW" altLang="en-US" sz="7200" dirty="0" smtClean="0">
                <a:latin typeface="華康POP2體W9(P)"/>
                <a:ea typeface="華康POP2體W9(P)"/>
              </a:rPr>
              <a:t>維護自我</a:t>
            </a:r>
            <a:r>
              <a:rPr lang="zh-TW" altLang="en-US" sz="7200" dirty="0">
                <a:latin typeface="華康POP2體W9(P)"/>
                <a:ea typeface="華康POP2體W9(P)"/>
              </a:rPr>
              <a:t>的</a:t>
            </a:r>
            <a:r>
              <a:rPr lang="zh-TW" altLang="en-US" sz="7200" dirty="0" smtClean="0">
                <a:latin typeface="華康POP2體W9(P)"/>
                <a:ea typeface="華康POP2體W9(P)"/>
              </a:rPr>
              <a:t>健康喔</a:t>
            </a:r>
            <a:r>
              <a:rPr lang="en-US" altLang="zh-TW" sz="7200" dirty="0" smtClean="0">
                <a:latin typeface="華康POP2體W9(P)"/>
                <a:ea typeface="華康POP2體W9(P)"/>
              </a:rPr>
              <a:t>!</a:t>
            </a:r>
            <a:endParaRPr lang="zh-TW" altLang="en-US" sz="7200" dirty="0">
              <a:latin typeface="華康POP1體W9(P)" pitchFamily="82" charset="-120"/>
              <a:ea typeface="華康POP1體W9(P)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33546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07504" y="2852936"/>
            <a:ext cx="8640960" cy="1296144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什麼是空氣汙染？</a:t>
            </a:r>
            <a:endParaRPr lang="zh-TW" altLang="en-US" sz="8000" dirty="0">
              <a:solidFill>
                <a:srgbClr val="0070C0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0643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何謂空污 – PM2.5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724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07504" y="1556792"/>
            <a:ext cx="8640960" cy="2592288"/>
          </a:xfrm>
        </p:spPr>
        <p:txBody>
          <a:bodyPr>
            <a:noAutofit/>
          </a:bodyPr>
          <a:lstStyle/>
          <a:p>
            <a:pPr algn="ctr"/>
            <a:r>
              <a:rPr lang="en-US" altLang="zh-TW" sz="80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PM2.5</a:t>
            </a:r>
            <a:r>
              <a:rPr lang="zh-TW" altLang="en-US" sz="80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是什麼？</a:t>
            </a:r>
            <a:r>
              <a:rPr lang="en-US" altLang="zh-TW" sz="80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/>
            </a:r>
            <a:br>
              <a:rPr lang="en-US" altLang="zh-TW" sz="80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</a:br>
            <a:r>
              <a:rPr lang="zh-TW" altLang="en-US" sz="60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會對我們造成什麼影響？</a:t>
            </a:r>
            <a:endParaRPr lang="zh-TW" altLang="en-US" sz="6000" dirty="0">
              <a:solidFill>
                <a:srgbClr val="0070C0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82103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M2.5 空污狠角色 (convert-video-online.com)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73.56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954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07504" y="1340768"/>
            <a:ext cx="8640960" cy="3384376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空氣又看不到，我們可以從哪裡才能知道今天的空氣品質呢？</a:t>
            </a:r>
            <a:endParaRPr lang="zh-TW" altLang="en-US" sz="7200" dirty="0">
              <a:solidFill>
                <a:srgbClr val="0070C0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62711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0" y="31494"/>
            <a:ext cx="8892480" cy="758984"/>
          </a:xfrm>
        </p:spPr>
        <p:txBody>
          <a:bodyPr>
            <a:normAutofit fontScale="90000"/>
          </a:bodyPr>
          <a:lstStyle/>
          <a:p>
            <a:r>
              <a:rPr lang="zh-TW" altLang="en-US" sz="44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一、網站：</a:t>
            </a:r>
            <a:r>
              <a:rPr lang="zh-TW" altLang="en-US" sz="31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行政院環境保護署</a:t>
            </a:r>
            <a:r>
              <a:rPr lang="en-US" altLang="zh-TW" sz="31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-</a:t>
            </a:r>
            <a:r>
              <a:rPr lang="zh-TW" altLang="en-US" sz="31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空氣品質監測網</a:t>
            </a:r>
            <a:endParaRPr lang="zh-TW" altLang="en-US" sz="3100" dirty="0">
              <a:solidFill>
                <a:schemeClr val="tx1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  <p:pic>
        <p:nvPicPr>
          <p:cNvPr id="3" name="圖片 2" descr="首頁 - 空氣品質監測網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8841" r="52800" b="79716"/>
          <a:stretch/>
        </p:blipFill>
        <p:spPr>
          <a:xfrm>
            <a:off x="1028536" y="757200"/>
            <a:ext cx="3523250" cy="577887"/>
          </a:xfrm>
          <a:prstGeom prst="rect">
            <a:avLst/>
          </a:prstGeom>
        </p:spPr>
      </p:pic>
      <p:pic>
        <p:nvPicPr>
          <p:cNvPr id="7" name="圖片 6" descr="首頁 - 空氣品質監測網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9394" r="41000"/>
          <a:stretch/>
        </p:blipFill>
        <p:spPr>
          <a:xfrm>
            <a:off x="193255" y="2337230"/>
            <a:ext cx="4114800" cy="4488770"/>
          </a:xfrm>
          <a:prstGeom prst="rect">
            <a:avLst/>
          </a:prstGeom>
        </p:spPr>
      </p:pic>
      <p:pic>
        <p:nvPicPr>
          <p:cNvPr id="8" name="圖片 7" descr="首頁 - 空氣品質監測網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0" t="9025" r="39000"/>
          <a:stretch/>
        </p:blipFill>
        <p:spPr>
          <a:xfrm>
            <a:off x="4309159" y="2249230"/>
            <a:ext cx="4443984" cy="456077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91494" y="764704"/>
            <a:ext cx="8728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進入                  的網站中，就可以查詢臺灣各地的空氣品質喔！</a:t>
            </a:r>
            <a:endParaRPr lang="zh-TW" altLang="en-US" sz="3200" dirty="0">
              <a:solidFill>
                <a:srgbClr val="0070C0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44820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首頁 - 空氣品質監測網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8841" r="52800" b="79716"/>
          <a:stretch/>
        </p:blipFill>
        <p:spPr>
          <a:xfrm>
            <a:off x="179511" y="838984"/>
            <a:ext cx="4376313" cy="717808"/>
          </a:xfrm>
          <a:prstGeom prst="rect">
            <a:avLst/>
          </a:prstGeom>
        </p:spPr>
      </p:pic>
      <p:pic>
        <p:nvPicPr>
          <p:cNvPr id="2" name="圖片 1" descr="首頁 - 空氣品質監測網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6" t="19176" r="40840" b="3489"/>
          <a:stretch/>
        </p:blipFill>
        <p:spPr>
          <a:xfrm>
            <a:off x="25184" y="1548792"/>
            <a:ext cx="5706332" cy="5229200"/>
          </a:xfrm>
          <a:prstGeom prst="rect">
            <a:avLst/>
          </a:prstGeom>
        </p:spPr>
      </p:pic>
      <p:pic>
        <p:nvPicPr>
          <p:cNvPr id="4" name="圖片 3" descr="首頁 - 空氣品質監測網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0" t="9579" r="12500"/>
          <a:stretch/>
        </p:blipFill>
        <p:spPr>
          <a:xfrm>
            <a:off x="5731516" y="836061"/>
            <a:ext cx="3160964" cy="6011764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0" y="31494"/>
            <a:ext cx="8892480" cy="758984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一、網站：</a:t>
            </a:r>
            <a:r>
              <a:rPr lang="zh-TW" altLang="en-US" sz="31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行政院環境保護署</a:t>
            </a:r>
            <a:r>
              <a:rPr lang="en-US" altLang="zh-TW" sz="31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-</a:t>
            </a:r>
            <a:r>
              <a:rPr lang="zh-TW" altLang="en-US" sz="31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空氣品質監測網</a:t>
            </a:r>
            <a:endParaRPr lang="zh-TW" altLang="en-US" sz="3100" dirty="0">
              <a:solidFill>
                <a:schemeClr val="tx1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77205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首頁 - 空氣品質監測網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8841" r="52800" b="79716"/>
          <a:stretch/>
        </p:blipFill>
        <p:spPr>
          <a:xfrm>
            <a:off x="179511" y="838984"/>
            <a:ext cx="4376313" cy="717808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0" y="31494"/>
            <a:ext cx="8892480" cy="758984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一、網站：</a:t>
            </a:r>
            <a:r>
              <a:rPr lang="zh-TW" altLang="en-US" sz="31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行政院環境保護署</a:t>
            </a:r>
            <a:r>
              <a:rPr lang="en-US" altLang="zh-TW" sz="31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-</a:t>
            </a:r>
            <a:r>
              <a:rPr lang="zh-TW" altLang="en-US" sz="3100" dirty="0" smtClean="0">
                <a:solidFill>
                  <a:schemeClr val="tx1"/>
                </a:solidFill>
                <a:latin typeface="華康POP1體W7" pitchFamily="81" charset="-120"/>
                <a:ea typeface="華康POP1體W7" pitchFamily="81" charset="-120"/>
              </a:rPr>
              <a:t>空氣品質監測網</a:t>
            </a:r>
            <a:endParaRPr lang="zh-TW" altLang="en-US" sz="3100" dirty="0">
              <a:solidFill>
                <a:schemeClr val="tx1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184" y="1556792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還</a:t>
            </a:r>
            <a:r>
              <a:rPr lang="zh-TW" altLang="en-US" sz="3200" dirty="0" smtClean="0">
                <a:solidFill>
                  <a:srgbClr val="0070C0"/>
                </a:solidFill>
                <a:latin typeface="華康POP1體W7" pitchFamily="81" charset="-120"/>
                <a:ea typeface="華康POP1體W7" pitchFamily="81" charset="-120"/>
              </a:rPr>
              <a:t>可以查詢最近三日的空氣品質預報！</a:t>
            </a:r>
            <a:endParaRPr lang="zh-TW" altLang="en-US" sz="3200" dirty="0">
              <a:solidFill>
                <a:srgbClr val="0070C0"/>
              </a:solidFill>
              <a:latin typeface="華康POP1體W7" pitchFamily="81" charset="-120"/>
              <a:ea typeface="華康POP1體W7" pitchFamily="81" charset="-120"/>
            </a:endParaRPr>
          </a:p>
        </p:txBody>
      </p:sp>
      <p:pic>
        <p:nvPicPr>
          <p:cNvPr id="5" name="圖片 4" descr="三日空品區預報 - 空氣品質監測網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10502" r="12100" b="11425"/>
          <a:stretch/>
        </p:blipFill>
        <p:spPr>
          <a:xfrm>
            <a:off x="73184" y="2157575"/>
            <a:ext cx="8603272" cy="458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388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3330</TotalTime>
  <Words>253</Words>
  <Application>Microsoft Office PowerPoint</Application>
  <PresentationFormat>如螢幕大小 (4:3)</PresentationFormat>
  <Paragraphs>35</Paragraphs>
  <Slides>14</Slides>
  <Notes>0</Notes>
  <HiddenSlides>0</HiddenSlides>
  <MMClips>3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5" baseType="lpstr">
      <vt:lpstr>壁窗</vt:lpstr>
      <vt:lpstr>  </vt:lpstr>
      <vt:lpstr>什麼是空氣汙染？</vt:lpstr>
      <vt:lpstr>PowerPoint 簡報</vt:lpstr>
      <vt:lpstr>PM2.5是什麼？ 會對我們造成什麼影響？</vt:lpstr>
      <vt:lpstr>PowerPoint 簡報</vt:lpstr>
      <vt:lpstr>空氣又看不到，我們可以從哪裡才能知道今天的空氣品質呢？</vt:lpstr>
      <vt:lpstr>一、網站：行政院環境保護署-空氣品質監測網</vt:lpstr>
      <vt:lpstr>PowerPoint 簡報</vt:lpstr>
      <vt:lpstr>PowerPoint 簡報</vt:lpstr>
      <vt:lpstr>PowerPoint 簡報</vt:lpstr>
      <vt:lpstr>空氣品質的顏色代表什麼意思呢？</vt:lpstr>
      <vt:lpstr>我們可以做些什麼來保護自我或預防空氣汙染呢？</vt:lpstr>
      <vt:lpstr>PowerPoint 簡報</vt:lpstr>
      <vt:lpstr>PowerPoint 簡報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Administrator</dc:creator>
  <cp:lastModifiedBy>Administrator</cp:lastModifiedBy>
  <cp:revision>187</cp:revision>
  <dcterms:created xsi:type="dcterms:W3CDTF">2017-10-24T06:11:30Z</dcterms:created>
  <dcterms:modified xsi:type="dcterms:W3CDTF">2021-08-10T02:26:06Z</dcterms:modified>
</cp:coreProperties>
</file>