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1" r:id="rId9"/>
    <p:sldId id="262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F1134A-DAEB-425E-AC93-2FBB6D898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2F650A2-AD72-4604-BB53-FADD6EB76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6B088F-145F-410D-BF43-3EDCE365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670207C-68E1-4A14-B857-449984C20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080C65-F44A-4A9B-A2F3-D0A78C42B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57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3B2078-E7FA-4F08-A090-E4267352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896B556-7F99-4828-875E-04176D880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E795D5-D76E-4B45-85F2-060DF8AD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4EB3E9-959B-4B6D-9ED0-096D6F0A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ACAB52-1B24-4EAD-80E2-B9BAA0B7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858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9C8C5D7-E58B-463D-9FB7-FB5BA9488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C7D4FBA-321D-45EB-B0D7-443BF1470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4B1083F-52D4-4DD8-B35C-4E21F2E2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D5E78E-500B-49DB-9051-B9D2B5A2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74D481-4840-426D-86FA-5363A4E3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089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74E000-AF06-4E3A-86E2-A08501E3A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BD3E27-C1E5-4822-B786-2BA51EBE6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953B734-BB41-4F3F-994C-FB9DDF64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7A967B-A357-48E3-BD15-CFE7CBA8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90E50D2-8B9E-4B63-B415-577F4C9A8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2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4CD941-D563-4A99-911B-96DE8482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0EFAFBE-5210-4E52-ADF1-F00CBE212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494589-BBED-49F9-BFE0-323DA2E3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84BBBF-0198-4829-B18F-799B5F60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F8BE54-A7E7-4A2D-A3C3-D86953AE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67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F05DA1-55AA-47C4-807D-66CD1506F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85043A-A41E-4D3B-9714-773AD22620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AEA6D56-619F-4B6B-9523-929F56DA8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78643E-E7B3-40E9-A0A9-094615913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9CF3AD1-4199-4D97-A2DE-B1C50C49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5ABC4C-5B6D-4CDC-B444-CB35BAB0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84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8F5747-6754-4490-BDBE-C8EC17CBB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406D8A-7554-4B0A-9F7A-65B506F9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6B1F7E8-B636-4C8B-BEF8-C4EB87015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D575A4C-A061-4B3A-895D-C418EB1E39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57BBB93-73E2-4056-ACAE-4C75A48CC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A1620A1-5B46-47F3-8CA3-4886DD0D4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5CF9DBA-D672-4A5F-9CBB-E58B6EBC5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BD78459-1FA1-4E85-B1C6-2ED6A11BD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7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73CFA0-EFAA-454F-9677-524174DF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D41E57C-B7C4-4B5C-B614-3275F4172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FD5D22A-8027-458C-AF5D-50FFD405A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6018EFB-2007-412C-B09D-5C4301CA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38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141060F-7719-415D-992F-4025DD4D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6EC5A2B-C30A-40BB-927D-84C5A206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82A3D-6487-4D2C-A4C0-E3EA235D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08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395EC0-E8E1-40DC-AD1B-8A7FE286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FCBAB0-60D7-4FF5-816B-A351E7B2E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C144481-BB00-47DA-BBE4-304490EE4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0ECD03E-9E8E-4746-AFCC-D5ED89C5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E191F1A-CC75-43E7-8B9D-5C3A1062C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B811146-4993-42CC-B25D-A811A741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098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ABC990-1241-419B-BF55-B396A5129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3E8C0EE-1EEC-443D-8517-C74B837E93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0C946AA-6899-4C0C-A51D-291C8E08B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1DAC874-F580-4F5E-A087-14210AB9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2B0DDBC-E1A4-48F7-BC55-03989AAE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40E6B6B-CAAE-4A04-BA79-D12AD4D0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91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79511C2-396E-46F3-A288-40016C05C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35CCBA4-8694-468D-8CD9-BB8D9719B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A5F1AB-B774-4888-B370-D6344A053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25C6A-C72F-43BB-9B53-E43D30500C3F}" type="datetimeFigureOut">
              <a:rPr lang="zh-TW" altLang="en-US" smtClean="0"/>
              <a:t>2022/2/13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7FF171-E01A-459E-BCB3-7C32FE256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6469C1B-6625-486F-9052-876B5EBF5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5A7E9-020F-4037-BE95-7C407CC991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032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4.wdp"/><Relationship Id="rId5" Type="http://schemas.microsoft.com/office/2007/relationships/hdphoto" Target="../media/hdphoto2.wdp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16.png"/><Relationship Id="rId7" Type="http://schemas.openxmlformats.org/officeDocument/2006/relationships/image" Target="../media/image19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gif"/><Relationship Id="rId4" Type="http://schemas.microsoft.com/office/2007/relationships/hdphoto" Target="../media/hdphoto5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7" Type="http://schemas.openxmlformats.org/officeDocument/2006/relationships/image" Target="../media/image26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gif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gif"/><Relationship Id="rId3" Type="http://schemas.openxmlformats.org/officeDocument/2006/relationships/image" Target="../media/image28.gif"/><Relationship Id="rId7" Type="http://schemas.openxmlformats.org/officeDocument/2006/relationships/image" Target="../media/image31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microsoft.com/office/2007/relationships/hdphoto" Target="../media/hdphoto6.wdp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7" Type="http://schemas.openxmlformats.org/officeDocument/2006/relationships/image" Target="../media/image38.gif"/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gif"/><Relationship Id="rId5" Type="http://schemas.openxmlformats.org/officeDocument/2006/relationships/image" Target="../media/image36.gif"/><Relationship Id="rId4" Type="http://schemas.openxmlformats.org/officeDocument/2006/relationships/image" Target="../media/image3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7" Type="http://schemas.openxmlformats.org/officeDocument/2006/relationships/image" Target="../media/image44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gif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gif"/><Relationship Id="rId7" Type="http://schemas.openxmlformats.org/officeDocument/2006/relationships/image" Target="../media/image50.gif"/><Relationship Id="rId2" Type="http://schemas.openxmlformats.org/officeDocument/2006/relationships/image" Target="../media/image4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gif"/><Relationship Id="rId5" Type="http://schemas.openxmlformats.org/officeDocument/2006/relationships/image" Target="../media/image48.jpeg"/><Relationship Id="rId4" Type="http://schemas.openxmlformats.org/officeDocument/2006/relationships/image" Target="../media/image4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1F4D89-04D3-47A3-908F-AEBBB5494B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389DB94-37EF-4C4E-9E46-39BA9BBF6A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DB55BC50-AF1F-4D92-89BC-EA05258C7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330" y="981075"/>
            <a:ext cx="4535488" cy="1655762"/>
          </a:xfrm>
          <a:prstGeom prst="wedgeRoundRectCallout">
            <a:avLst>
              <a:gd name="adj1" fmla="val 62319"/>
              <a:gd name="adj2" fmla="val 8077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zh-TW" sz="180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9D19C428-6888-401F-951D-FA31A1D9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81075"/>
            <a:ext cx="4535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8000" b="1" dirty="0">
                <a:ea typeface="華康儷粗圓" pitchFamily="49" charset="-120"/>
              </a:rPr>
              <a:t>  </a:t>
            </a:r>
            <a:r>
              <a:rPr lang="zh-TW" altLang="en-US" sz="8000" b="1" dirty="0">
                <a:ea typeface="華康儷粗圓" pitchFamily="49" charset="-120"/>
              </a:rPr>
              <a:t>  </a:t>
            </a:r>
            <a:r>
              <a:rPr lang="zh-TW" altLang="en-US" sz="7200" dirty="0">
                <a:ea typeface="標楷體" panose="03000509000000000000" pitchFamily="65" charset="-120"/>
              </a:rPr>
              <a:t>標誌篇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DDF26DDF-A65E-492C-98CC-189F09700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516" y="2946814"/>
            <a:ext cx="4078287" cy="37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10" descr="遵22.gif">
            <a:extLst>
              <a:ext uri="{FF2B5EF4-FFF2-40B4-BE49-F238E27FC236}">
                <a16:creationId xmlns:a16="http://schemas.microsoft.com/office/drawing/2014/main" id="{0D833CB0-4351-4593-80AF-5F4DF8141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42425" y="250289"/>
            <a:ext cx="2087563" cy="2054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068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E75E25-4570-411D-8B08-9DE686ED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行人相關標誌</a:t>
            </a:r>
          </a:p>
        </p:txBody>
      </p:sp>
      <p:pic>
        <p:nvPicPr>
          <p:cNvPr id="4" name="圖片 10" descr="遵22.gif">
            <a:extLst>
              <a:ext uri="{FF2B5EF4-FFF2-40B4-BE49-F238E27FC236}">
                <a16:creationId xmlns:a16="http://schemas.microsoft.com/office/drawing/2014/main" id="{ED5884B8-A316-4251-8BA8-ED0A3BAB72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728" y="1852130"/>
            <a:ext cx="4422091" cy="4351338"/>
          </a:xfrm>
          <a:noFill/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B3F896A3-445C-4B0D-8F68-EE701BE13C5D}"/>
              </a:ext>
            </a:extLst>
          </p:cNvPr>
          <p:cNvSpPr txBox="1"/>
          <p:nvPr/>
        </p:nvSpPr>
        <p:spPr>
          <a:xfrm>
            <a:off x="5630106" y="3429000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用以告示該段道路專供行人通行，任何車輛不准進入。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2282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88BFD7-B1BC-487D-955F-BB4EA6D0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行人相關標誌</a:t>
            </a:r>
            <a:endParaRPr lang="zh-TW" altLang="en-US" dirty="0"/>
          </a:p>
        </p:txBody>
      </p:sp>
      <p:pic>
        <p:nvPicPr>
          <p:cNvPr id="4" name="圖片 4">
            <a:extLst>
              <a:ext uri="{FF2B5EF4-FFF2-40B4-BE49-F238E27FC236}">
                <a16:creationId xmlns:a16="http://schemas.microsoft.com/office/drawing/2014/main" id="{AE4C1BEB-BE90-4FEB-8022-A737378D19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06" t="20964" r="26221" b="23132"/>
          <a:stretch>
            <a:fillRect/>
          </a:stretch>
        </p:blipFill>
        <p:spPr>
          <a:xfrm>
            <a:off x="609326" y="1916793"/>
            <a:ext cx="4532791" cy="4089489"/>
          </a:xfrm>
          <a:noFill/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1164F153-CD59-4220-9AB1-493950A0617E}"/>
              </a:ext>
            </a:extLst>
          </p:cNvPr>
          <p:cNvSpPr txBox="1"/>
          <p:nvPr/>
        </p:nvSpPr>
        <p:spPr>
          <a:xfrm>
            <a:off x="5486674" y="3269039"/>
            <a:ext cx="6096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表示該段道路專供行人及自行車通行，其他車輛不准進入，並以行人通行為優先。 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93177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AB4413-BADA-4886-82FF-F0AF6183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行人相關標誌</a:t>
            </a:r>
            <a:endParaRPr lang="zh-TW" altLang="en-US" dirty="0"/>
          </a:p>
        </p:txBody>
      </p:sp>
      <p:pic>
        <p:nvPicPr>
          <p:cNvPr id="4" name="圖片 52" descr="指54">
            <a:extLst>
              <a:ext uri="{FF2B5EF4-FFF2-40B4-BE49-F238E27FC236}">
                <a16:creationId xmlns:a16="http://schemas.microsoft.com/office/drawing/2014/main" id="{0DB8CE39-74BB-473A-9B4A-023675ACCE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4469" y="1690688"/>
            <a:ext cx="3245739" cy="4327652"/>
          </a:xfrm>
          <a:noFill/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90C8B9A7-BB82-48C1-A6F5-D98763CC59FA}"/>
              </a:ext>
            </a:extLst>
          </p:cNvPr>
          <p:cNvSpPr txBox="1"/>
          <p:nvPr/>
        </p:nvSpPr>
        <p:spPr>
          <a:xfrm>
            <a:off x="4823794" y="2474893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指示行人穿越天橋之入口位置。設於天橋入口附近，並可用附牌指示方向</a:t>
            </a:r>
            <a:endParaRPr lang="zh-TW" altLang="en-US" sz="2800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47F3EB9-AD8F-4A99-B0BA-CA9A7E2EC237}"/>
              </a:ext>
            </a:extLst>
          </p:cNvPr>
          <p:cNvSpPr txBox="1"/>
          <p:nvPr/>
        </p:nvSpPr>
        <p:spPr>
          <a:xfrm>
            <a:off x="1192699" y="6018340"/>
            <a:ext cx="36310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800" dirty="0">
                <a:ea typeface="標楷體" panose="03000509000000000000" pitchFamily="65" charset="-120"/>
              </a:rPr>
              <a:t>人行天橋標誌</a:t>
            </a:r>
          </a:p>
        </p:txBody>
      </p:sp>
    </p:spTree>
    <p:extLst>
      <p:ext uri="{BB962C8B-B14F-4D97-AF65-F5344CB8AC3E}">
        <p14:creationId xmlns:p14="http://schemas.microsoft.com/office/powerpoint/2010/main" val="346497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7FD823-B2D7-44A9-8795-B3880C901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行人相關標誌</a:t>
            </a:r>
            <a:endParaRPr lang="zh-TW" altLang="en-US" dirty="0"/>
          </a:p>
        </p:txBody>
      </p:sp>
      <p:pic>
        <p:nvPicPr>
          <p:cNvPr id="4" name="圖片 55" descr="指55">
            <a:extLst>
              <a:ext uri="{FF2B5EF4-FFF2-40B4-BE49-F238E27FC236}">
                <a16:creationId xmlns:a16="http://schemas.microsoft.com/office/drawing/2014/main" id="{D02227A7-A81A-4ADB-85EE-6C9B49C653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1694" y="1569558"/>
            <a:ext cx="3104278" cy="4061361"/>
          </a:xfrm>
          <a:noFill/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8F1AE34A-B1BF-4756-B58E-69A3B840C910}"/>
              </a:ext>
            </a:extLst>
          </p:cNvPr>
          <p:cNvSpPr txBox="1"/>
          <p:nvPr/>
        </p:nvSpPr>
        <p:spPr>
          <a:xfrm>
            <a:off x="1032013" y="5630919"/>
            <a:ext cx="29436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人行地下道標誌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71EE151-FC4E-40FE-A6D2-BC371B36A177}"/>
              </a:ext>
            </a:extLst>
          </p:cNvPr>
          <p:cNvSpPr txBox="1"/>
          <p:nvPr/>
        </p:nvSpPr>
        <p:spPr>
          <a:xfrm>
            <a:off x="4651513" y="3312756"/>
            <a:ext cx="6096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指示行人穿越地下道入口之位置。設於地下道入口附近，並可用附牌指示其方向。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5945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EB9CFA-9FBC-4164-B4A6-9FE5C28FD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禁止標誌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4D5F36C-C508-4A61-9461-AF2B11728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67" y="1284865"/>
            <a:ext cx="1640163" cy="164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5E0ABD5A-F950-47FA-A6ED-9A10E51ED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919" y="1294471"/>
            <a:ext cx="1640162" cy="164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804CBF29-791E-4117-B030-ECC51FA7610A}"/>
              </a:ext>
            </a:extLst>
          </p:cNvPr>
          <p:cNvSpPr txBox="1"/>
          <p:nvPr/>
        </p:nvSpPr>
        <p:spPr>
          <a:xfrm>
            <a:off x="301668" y="3072650"/>
            <a:ext cx="32009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禁止腳踏車通行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51EF1C7-EECC-4F62-BF79-A4F9BB759B1F}"/>
              </a:ext>
            </a:extLst>
          </p:cNvPr>
          <p:cNvSpPr txBox="1"/>
          <p:nvPr/>
        </p:nvSpPr>
        <p:spPr>
          <a:xfrm>
            <a:off x="5158756" y="3113098"/>
            <a:ext cx="223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禁止右轉</a:t>
            </a: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A84D0AA4-D0A8-4525-8F28-403A838E9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221" y="1339152"/>
            <a:ext cx="1640161" cy="16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2E23BF22-4728-4BE7-B0A5-FE51FA75F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99" y="4158574"/>
            <a:ext cx="1330498" cy="13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572AFC29-7C6E-4FEF-BD69-83E2D0D94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994" y="4099638"/>
            <a:ext cx="1350012" cy="1337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BF897E9B-54E9-4675-94EE-BEF29A95D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400" y="4018039"/>
            <a:ext cx="1500809" cy="150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02B10B53-9AFB-47A4-8AD4-7EEA793141BB}"/>
              </a:ext>
            </a:extLst>
          </p:cNvPr>
          <p:cNvSpPr txBox="1"/>
          <p:nvPr/>
        </p:nvSpPr>
        <p:spPr>
          <a:xfrm>
            <a:off x="9354221" y="2979313"/>
            <a:ext cx="223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禁止左轉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D4311BB-ACF7-4EDE-BD3E-038ACBE651A5}"/>
              </a:ext>
            </a:extLst>
          </p:cNvPr>
          <p:cNvSpPr txBox="1"/>
          <p:nvPr/>
        </p:nvSpPr>
        <p:spPr>
          <a:xfrm>
            <a:off x="959099" y="5573135"/>
            <a:ext cx="1916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禁止超車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4F9A8173-5BAA-4C69-A531-AE367D53CB2C}"/>
              </a:ext>
            </a:extLst>
          </p:cNvPr>
          <p:cNvSpPr txBox="1"/>
          <p:nvPr/>
        </p:nvSpPr>
        <p:spPr>
          <a:xfrm>
            <a:off x="4898246" y="5523937"/>
            <a:ext cx="2635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禁止行人通行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C5D90419-168C-4B1A-8822-A6BB1EE2E4F3}"/>
              </a:ext>
            </a:extLst>
          </p:cNvPr>
          <p:cNvSpPr txBox="1"/>
          <p:nvPr/>
        </p:nvSpPr>
        <p:spPr>
          <a:xfrm>
            <a:off x="9359117" y="5523937"/>
            <a:ext cx="223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禁止停車</a:t>
            </a:r>
          </a:p>
        </p:txBody>
      </p:sp>
    </p:spTree>
    <p:extLst>
      <p:ext uri="{BB962C8B-B14F-4D97-AF65-F5344CB8AC3E}">
        <p14:creationId xmlns:p14="http://schemas.microsoft.com/office/powerpoint/2010/main" val="150300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B524E9-9765-4F9D-9066-F060FD4B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禁制標誌</a:t>
            </a:r>
            <a:endParaRPr lang="zh-TW" altLang="en-US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85ACBC84-CB21-493E-ABE1-EC386D75BC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542" y="1946584"/>
            <a:ext cx="1373206" cy="137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>
            <a:extLst>
              <a:ext uri="{FF2B5EF4-FFF2-40B4-BE49-F238E27FC236}">
                <a16:creationId xmlns:a16="http://schemas.microsoft.com/office/drawing/2014/main" id="{7E771806-0461-4A84-BA9E-4F237E697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67" y="1852852"/>
            <a:ext cx="1328207" cy="132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C0A76459-EC73-41D1-80EA-F9DC3DC21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727" y="1775053"/>
            <a:ext cx="1640164" cy="1653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848436AD-4973-49D2-8287-F705D3FBB650}"/>
              </a:ext>
            </a:extLst>
          </p:cNvPr>
          <p:cNvSpPr txBox="1"/>
          <p:nvPr/>
        </p:nvSpPr>
        <p:spPr>
          <a:xfrm>
            <a:off x="427175" y="3384554"/>
            <a:ext cx="2893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禁止臨時停車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7A85B3C1-06F3-40EC-A546-A87448CA9397}"/>
              </a:ext>
            </a:extLst>
          </p:cNvPr>
          <p:cNvSpPr txBox="1"/>
          <p:nvPr/>
        </p:nvSpPr>
        <p:spPr>
          <a:xfrm>
            <a:off x="5248608" y="3429000"/>
            <a:ext cx="1925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禁止進入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FE598FE-CD6B-431A-A009-EE59F17AECC4}"/>
              </a:ext>
            </a:extLst>
          </p:cNvPr>
          <p:cNvSpPr txBox="1"/>
          <p:nvPr/>
        </p:nvSpPr>
        <p:spPr>
          <a:xfrm>
            <a:off x="9321299" y="3417590"/>
            <a:ext cx="1925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禁止迴轉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72BFD25B-8D57-45F8-9376-C6CC7FB9D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43" y="4371003"/>
            <a:ext cx="1292192" cy="129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>
            <a:extLst>
              <a:ext uri="{FF2B5EF4-FFF2-40B4-BE49-F238E27FC236}">
                <a16:creationId xmlns:a16="http://schemas.microsoft.com/office/drawing/2014/main" id="{8A977F3D-EF09-487C-8D8F-985B05375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591" y="4336310"/>
            <a:ext cx="1280817" cy="128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>
            <a:extLst>
              <a:ext uri="{FF2B5EF4-FFF2-40B4-BE49-F238E27FC236}">
                <a16:creationId xmlns:a16="http://schemas.microsoft.com/office/drawing/2014/main" id="{99089F31-6964-4089-8EB0-003129BE7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525" y="4336310"/>
            <a:ext cx="1132223" cy="1132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0BA9FB46-F7CA-477C-BC91-BCA1800CD6C3}"/>
              </a:ext>
            </a:extLst>
          </p:cNvPr>
          <p:cNvSpPr txBox="1"/>
          <p:nvPr/>
        </p:nvSpPr>
        <p:spPr>
          <a:xfrm>
            <a:off x="601315" y="5667712"/>
            <a:ext cx="2327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禁止汽車進入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CBFC999C-FD5C-40FE-9D81-611B3DE1120A}"/>
              </a:ext>
            </a:extLst>
          </p:cNvPr>
          <p:cNvSpPr txBox="1"/>
          <p:nvPr/>
        </p:nvSpPr>
        <p:spPr>
          <a:xfrm>
            <a:off x="5117253" y="5690532"/>
            <a:ext cx="2327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禁止行人通行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4F20B94F-C9BE-4835-BE77-9C79308B6E83}"/>
              </a:ext>
            </a:extLst>
          </p:cNvPr>
          <p:cNvSpPr txBox="1"/>
          <p:nvPr/>
        </p:nvSpPr>
        <p:spPr>
          <a:xfrm>
            <a:off x="9355632" y="5602423"/>
            <a:ext cx="1857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禁止會車</a:t>
            </a:r>
          </a:p>
        </p:txBody>
      </p:sp>
    </p:spTree>
    <p:extLst>
      <p:ext uri="{BB962C8B-B14F-4D97-AF65-F5344CB8AC3E}">
        <p14:creationId xmlns:p14="http://schemas.microsoft.com/office/powerpoint/2010/main" val="371449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EC5036-65BA-4F01-9326-A41BFD03F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警告標誌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E123CBD7-1EF3-4DF0-9E01-E48B610BAC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84" y="1402338"/>
            <a:ext cx="1512262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E69F0E5D-4DBC-48A8-9F49-8A0B0D6DB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183" y="1402338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A73463F0-1033-43EF-9A02-B07F93B2A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325" y="1484162"/>
            <a:ext cx="1325563" cy="116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3E593411-55C6-45D3-8ACE-4D7939C72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28133"/>
            <a:ext cx="1335848" cy="117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BCAFCB7F-5D2D-4703-959C-F6529C140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218" y="3859586"/>
            <a:ext cx="1335848" cy="115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DE10155C-2D7A-4887-91D3-A2F351F99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587" y="3868492"/>
            <a:ext cx="1325563" cy="114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A1C5A9C1-B6B3-45BD-8262-97A23844267F}"/>
              </a:ext>
            </a:extLst>
          </p:cNvPr>
          <p:cNvSpPr txBox="1"/>
          <p:nvPr/>
        </p:nvSpPr>
        <p:spPr>
          <a:xfrm>
            <a:off x="633137" y="3066407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減速慢行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4F3B0E4-2D54-4C46-8ABC-3D35B53F43E3}"/>
              </a:ext>
            </a:extLst>
          </p:cNvPr>
          <p:cNvSpPr txBox="1"/>
          <p:nvPr/>
        </p:nvSpPr>
        <p:spPr>
          <a:xfrm>
            <a:off x="5118998" y="2998414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當心兒童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ACFFDD5-DACD-4E46-B2AE-4A66B8AEC36F}"/>
              </a:ext>
            </a:extLst>
          </p:cNvPr>
          <p:cNvSpPr txBox="1"/>
          <p:nvPr/>
        </p:nvSpPr>
        <p:spPr>
          <a:xfrm>
            <a:off x="9078119" y="2973406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連續彎路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95951D3E-AA5D-4664-A43B-E618625C888C}"/>
              </a:ext>
            </a:extLst>
          </p:cNvPr>
          <p:cNvSpPr txBox="1"/>
          <p:nvPr/>
        </p:nvSpPr>
        <p:spPr>
          <a:xfrm>
            <a:off x="1101792" y="5464681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岔路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F19C472-5BC4-4963-B8AF-F06C4A54D07E}"/>
              </a:ext>
            </a:extLst>
          </p:cNvPr>
          <p:cNvSpPr txBox="1"/>
          <p:nvPr/>
        </p:nvSpPr>
        <p:spPr>
          <a:xfrm>
            <a:off x="5673759" y="5354496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左彎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332C97D-B1F0-44EA-845A-1C3E231A0BC0}"/>
              </a:ext>
            </a:extLst>
          </p:cNvPr>
          <p:cNvSpPr txBox="1"/>
          <p:nvPr/>
        </p:nvSpPr>
        <p:spPr>
          <a:xfrm>
            <a:off x="9344235" y="5326280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小心落石</a:t>
            </a:r>
          </a:p>
        </p:txBody>
      </p:sp>
    </p:spTree>
    <p:extLst>
      <p:ext uri="{BB962C8B-B14F-4D97-AF65-F5344CB8AC3E}">
        <p14:creationId xmlns:p14="http://schemas.microsoft.com/office/powerpoint/2010/main" val="889581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5D7AAE-A865-4F6E-A4E4-91488BB68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警告標誌</a:t>
            </a:r>
            <a:endParaRPr lang="zh-TW" alt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004619F-084E-47A8-9BB4-FE9160A8DD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002" y="1592997"/>
            <a:ext cx="1273658" cy="111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9CD0BFA3-AAA2-4322-ACD2-BAE6E94D0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142" y="1592997"/>
            <a:ext cx="1273658" cy="111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8058F31D-570A-4265-80BA-966DA49DD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075" y="1578283"/>
            <a:ext cx="1306375" cy="113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4EEAE9C6-1D29-42F4-9E11-5025A2143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002" y="4148587"/>
            <a:ext cx="1273658" cy="111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F8C5192C-1C54-41FA-A0C4-09F083200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142" y="3991345"/>
            <a:ext cx="1273658" cy="127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99FC5152-7CDD-4404-8806-867E85A55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792" y="3991345"/>
            <a:ext cx="1273658" cy="123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D0E773E4-EE1E-48F3-B57A-AFCAA37564BE}"/>
              </a:ext>
            </a:extLst>
          </p:cNvPr>
          <p:cNvSpPr txBox="1"/>
          <p:nvPr/>
        </p:nvSpPr>
        <p:spPr>
          <a:xfrm>
            <a:off x="1392409" y="2918560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爬坡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ADBCE57-41B1-4023-9B60-05CC502D6C76}"/>
              </a:ext>
            </a:extLst>
          </p:cNvPr>
          <p:cNvSpPr txBox="1"/>
          <p:nvPr/>
        </p:nvSpPr>
        <p:spPr>
          <a:xfrm>
            <a:off x="5047629" y="2866655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注意號誌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C989350-862B-4F22-B9D3-27E1DF4783F8}"/>
              </a:ext>
            </a:extLst>
          </p:cNvPr>
          <p:cNvSpPr txBox="1"/>
          <p:nvPr/>
        </p:nvSpPr>
        <p:spPr>
          <a:xfrm>
            <a:off x="9363075" y="2866655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路面突起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DCDF1AF-B4FD-4229-91D0-FD45FBFA212A}"/>
              </a:ext>
            </a:extLst>
          </p:cNvPr>
          <p:cNvSpPr txBox="1"/>
          <p:nvPr/>
        </p:nvSpPr>
        <p:spPr>
          <a:xfrm>
            <a:off x="301833" y="5419303"/>
            <a:ext cx="3501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車輛故障警告標示牌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D427649-80F5-4607-BF69-1DADBB2BC92E}"/>
              </a:ext>
            </a:extLst>
          </p:cNvPr>
          <p:cNvSpPr txBox="1"/>
          <p:nvPr/>
        </p:nvSpPr>
        <p:spPr>
          <a:xfrm>
            <a:off x="5113164" y="5343253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停車繳費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6C9A973E-DA8A-4423-8F5F-DCC807C9A1B7}"/>
              </a:ext>
            </a:extLst>
          </p:cNvPr>
          <p:cNvSpPr txBox="1"/>
          <p:nvPr/>
        </p:nvSpPr>
        <p:spPr>
          <a:xfrm>
            <a:off x="9328047" y="5325243"/>
            <a:ext cx="174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停車再開</a:t>
            </a:r>
          </a:p>
        </p:txBody>
      </p:sp>
    </p:spTree>
    <p:extLst>
      <p:ext uri="{BB962C8B-B14F-4D97-AF65-F5344CB8AC3E}">
        <p14:creationId xmlns:p14="http://schemas.microsoft.com/office/powerpoint/2010/main" val="139093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0B7F79-DB6E-4797-B980-12AC16C27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警告標誌</a:t>
            </a:r>
            <a:endParaRPr lang="zh-TW" alt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8A22FA8-1D9B-4CE8-9897-19C8138ACF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78" y="1470658"/>
            <a:ext cx="1215887" cy="11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8DB7D7F1-BE61-4A20-B2B5-C75894116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1367746"/>
            <a:ext cx="1215887" cy="11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88229318-3C42-4A09-BED5-907AE817B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1502" y="1350860"/>
            <a:ext cx="1215886" cy="121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2CA680E1-7D64-452B-873C-85A9D3D41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784" y="4202457"/>
            <a:ext cx="793474" cy="148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0C1BC1A7-E8B1-404F-A119-99C051D1A437}"/>
              </a:ext>
            </a:extLst>
          </p:cNvPr>
          <p:cNvSpPr txBox="1"/>
          <p:nvPr/>
        </p:nvSpPr>
        <p:spPr>
          <a:xfrm>
            <a:off x="633619" y="2686152"/>
            <a:ext cx="2416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最高速度限制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F5FA97F-4B69-4129-AB93-72477590E30B}"/>
              </a:ext>
            </a:extLst>
          </p:cNvPr>
          <p:cNvSpPr txBox="1"/>
          <p:nvPr/>
        </p:nvSpPr>
        <p:spPr>
          <a:xfrm>
            <a:off x="4527273" y="2693309"/>
            <a:ext cx="313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車輛裝載高度限制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F3D82CB-0392-4869-964E-60303B4D310B}"/>
              </a:ext>
            </a:extLst>
          </p:cNvPr>
          <p:cNvSpPr txBox="1"/>
          <p:nvPr/>
        </p:nvSpPr>
        <p:spPr>
          <a:xfrm>
            <a:off x="8693426" y="2669658"/>
            <a:ext cx="3260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車輛寬度裝載限制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416B484-8966-4162-AAF9-F4BFF7932AC1}"/>
              </a:ext>
            </a:extLst>
          </p:cNvPr>
          <p:cNvSpPr txBox="1"/>
          <p:nvPr/>
        </p:nvSpPr>
        <p:spPr>
          <a:xfrm>
            <a:off x="124652" y="5690221"/>
            <a:ext cx="3063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路面障礙警告標示</a:t>
            </a:r>
          </a:p>
        </p:txBody>
      </p:sp>
      <p:pic>
        <p:nvPicPr>
          <p:cNvPr id="4106" name="Picture 10">
            <a:extLst>
              <a:ext uri="{FF2B5EF4-FFF2-40B4-BE49-F238E27FC236}">
                <a16:creationId xmlns:a16="http://schemas.microsoft.com/office/drawing/2014/main" id="{B88F4542-0F8D-44F2-B8BE-3B135629F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449" y="4337936"/>
            <a:ext cx="1152318" cy="115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>
            <a:extLst>
              <a:ext uri="{FF2B5EF4-FFF2-40B4-BE49-F238E27FC236}">
                <a16:creationId xmlns:a16="http://schemas.microsoft.com/office/drawing/2014/main" id="{561570DF-09A2-4D59-899A-3B7E216FF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898" y="4305289"/>
            <a:ext cx="1152318" cy="115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F0D0F83F-CE56-483A-A3FD-8248BA58AF3F}"/>
              </a:ext>
            </a:extLst>
          </p:cNvPr>
          <p:cNvSpPr txBox="1"/>
          <p:nvPr/>
        </p:nvSpPr>
        <p:spPr>
          <a:xfrm>
            <a:off x="5222079" y="5668755"/>
            <a:ext cx="1977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碼頭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堤岸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EBD982F-2FA2-4028-9020-0A6271760308}"/>
              </a:ext>
            </a:extLst>
          </p:cNvPr>
          <p:cNvSpPr txBox="1"/>
          <p:nvPr/>
        </p:nvSpPr>
        <p:spPr>
          <a:xfrm>
            <a:off x="9669116" y="5507140"/>
            <a:ext cx="1817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注意強風</a:t>
            </a:r>
          </a:p>
        </p:txBody>
      </p:sp>
    </p:spTree>
    <p:extLst>
      <p:ext uri="{BB962C8B-B14F-4D97-AF65-F5344CB8AC3E}">
        <p14:creationId xmlns:p14="http://schemas.microsoft.com/office/powerpoint/2010/main" val="4280136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B68630-81AF-4453-8373-EED28237B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警告標誌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B884DA1B-237D-4307-83EE-E50D110557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38" y="1496631"/>
            <a:ext cx="1165571" cy="116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83BB2D6F-B17B-43C6-A469-6D70D217B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621" y="1427056"/>
            <a:ext cx="1165571" cy="116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AC21843A-4925-4B17-8091-68BD1268F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682" y="1427057"/>
            <a:ext cx="1165571" cy="116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>
            <a:extLst>
              <a:ext uri="{FF2B5EF4-FFF2-40B4-BE49-F238E27FC236}">
                <a16:creationId xmlns:a16="http://schemas.microsoft.com/office/drawing/2014/main" id="{7B8E8BDB-8EAA-4EC5-8680-5E6305F59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67" y="4195799"/>
            <a:ext cx="1152319" cy="115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>
            <a:extLst>
              <a:ext uri="{FF2B5EF4-FFF2-40B4-BE49-F238E27FC236}">
                <a16:creationId xmlns:a16="http://schemas.microsoft.com/office/drawing/2014/main" id="{CDE5A259-2AF4-4EC7-B5D5-287F1A769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369" y="4195799"/>
            <a:ext cx="1165261" cy="1165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>
            <a:extLst>
              <a:ext uri="{FF2B5EF4-FFF2-40B4-BE49-F238E27FC236}">
                <a16:creationId xmlns:a16="http://schemas.microsoft.com/office/drawing/2014/main" id="{DF523E31-FB9B-4486-BC38-70671694B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960" y="4153313"/>
            <a:ext cx="1152319" cy="115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2D29FFB9-DE3F-4070-99C5-EBF069B3187D}"/>
              </a:ext>
            </a:extLst>
          </p:cNvPr>
          <p:cNvSpPr txBox="1"/>
          <p:nvPr/>
        </p:nvSpPr>
        <p:spPr>
          <a:xfrm>
            <a:off x="1150454" y="2701065"/>
            <a:ext cx="135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危險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5FF3C5C-6EB7-4DFC-A25D-94397A21606E}"/>
              </a:ext>
            </a:extLst>
          </p:cNvPr>
          <p:cNvSpPr txBox="1"/>
          <p:nvPr/>
        </p:nvSpPr>
        <p:spPr>
          <a:xfrm>
            <a:off x="5606600" y="2660390"/>
            <a:ext cx="1165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隧道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4A85B35-D2F3-4B4C-8B04-BF6F128635DA}"/>
              </a:ext>
            </a:extLst>
          </p:cNvPr>
          <p:cNvSpPr txBox="1"/>
          <p:nvPr/>
        </p:nvSpPr>
        <p:spPr>
          <a:xfrm>
            <a:off x="9334963" y="2707188"/>
            <a:ext cx="1713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當心兒童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068A089-ABB1-48BB-9E43-7191ECB77327}"/>
              </a:ext>
            </a:extLst>
          </p:cNvPr>
          <p:cNvSpPr txBox="1"/>
          <p:nvPr/>
        </p:nvSpPr>
        <p:spPr>
          <a:xfrm>
            <a:off x="620471" y="5467786"/>
            <a:ext cx="1711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右側斷崖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84E214B-D799-4843-931F-8E06779B1E62}"/>
              </a:ext>
            </a:extLst>
          </p:cNvPr>
          <p:cNvSpPr txBox="1"/>
          <p:nvPr/>
        </p:nvSpPr>
        <p:spPr>
          <a:xfrm>
            <a:off x="5526931" y="5462424"/>
            <a:ext cx="1165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>
                <a:latin typeface="標楷體" panose="03000509000000000000" pitchFamily="65" charset="-120"/>
                <a:ea typeface="標楷體" panose="03000509000000000000" pitchFamily="65" charset="-120"/>
              </a:rPr>
              <a:t>滑路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FA0DAEE8-E093-4EE7-AAFC-3D5E3745BE82}"/>
              </a:ext>
            </a:extLst>
          </p:cNvPr>
          <p:cNvSpPr txBox="1"/>
          <p:nvPr/>
        </p:nvSpPr>
        <p:spPr>
          <a:xfrm>
            <a:off x="9515682" y="5415243"/>
            <a:ext cx="1711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當心動物</a:t>
            </a:r>
          </a:p>
        </p:txBody>
      </p:sp>
    </p:spTree>
    <p:extLst>
      <p:ext uri="{BB962C8B-B14F-4D97-AF65-F5344CB8AC3E}">
        <p14:creationId xmlns:p14="http://schemas.microsoft.com/office/powerpoint/2010/main" val="280295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38D42E-868C-4995-969D-13779E0D1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指示標誌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DE0354DD-90D6-466B-988A-FA0061C72F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12" y="1498508"/>
            <a:ext cx="1048992" cy="161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36FA46B1-F8B6-480C-A655-54028ECC2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608" y="1498506"/>
            <a:ext cx="1068784" cy="161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89EC4A97-D04B-4989-B571-1599382CE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822" y="1420421"/>
            <a:ext cx="1048992" cy="161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E2E8D164-796A-4BD9-BE33-8394E8454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13" y="4172453"/>
            <a:ext cx="1058796" cy="161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>
            <a:extLst>
              <a:ext uri="{FF2B5EF4-FFF2-40B4-BE49-F238E27FC236}">
                <a16:creationId xmlns:a16="http://schemas.microsoft.com/office/drawing/2014/main" id="{583A8ABC-0C55-4771-8699-283B7761B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572" y="4250332"/>
            <a:ext cx="1572855" cy="161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>
            <a:extLst>
              <a:ext uri="{FF2B5EF4-FFF2-40B4-BE49-F238E27FC236}">
                <a16:creationId xmlns:a16="http://schemas.microsoft.com/office/drawing/2014/main" id="{B602A6DC-6C7C-487A-B367-A886A52AF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823" y="4187439"/>
            <a:ext cx="1048991" cy="158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96576B13-2157-49C1-A9D0-21B9C19E90AD}"/>
              </a:ext>
            </a:extLst>
          </p:cNvPr>
          <p:cNvSpPr txBox="1"/>
          <p:nvPr/>
        </p:nvSpPr>
        <p:spPr>
          <a:xfrm>
            <a:off x="562492" y="3279383"/>
            <a:ext cx="2146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醫院、救護站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E35BEF7-20BC-4118-BA90-6CE6E102E6EB}"/>
              </a:ext>
            </a:extLst>
          </p:cNvPr>
          <p:cNvSpPr txBox="1"/>
          <p:nvPr/>
        </p:nvSpPr>
        <p:spPr>
          <a:xfrm>
            <a:off x="5427757" y="3226998"/>
            <a:ext cx="120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加油站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48126900-6AF3-4F7C-A9DD-885884C1D0AD}"/>
              </a:ext>
            </a:extLst>
          </p:cNvPr>
          <p:cNvSpPr txBox="1"/>
          <p:nvPr/>
        </p:nvSpPr>
        <p:spPr>
          <a:xfrm>
            <a:off x="9581822" y="3262818"/>
            <a:ext cx="120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修護站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B99B45E-2034-4410-855C-9851B17E2284}"/>
              </a:ext>
            </a:extLst>
          </p:cNvPr>
          <p:cNvSpPr txBox="1"/>
          <p:nvPr/>
        </p:nvSpPr>
        <p:spPr>
          <a:xfrm>
            <a:off x="562492" y="5868777"/>
            <a:ext cx="241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殘障專用停車位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19DD48A-0620-410B-B34F-561E7C6A58E8}"/>
              </a:ext>
            </a:extLst>
          </p:cNvPr>
          <p:cNvSpPr txBox="1"/>
          <p:nvPr/>
        </p:nvSpPr>
        <p:spPr>
          <a:xfrm>
            <a:off x="5711687" y="5790898"/>
            <a:ext cx="918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7FA1EC1-CE12-4D1E-8F8F-396804E4B707}"/>
              </a:ext>
            </a:extLst>
          </p:cNvPr>
          <p:cNvSpPr txBox="1"/>
          <p:nvPr/>
        </p:nvSpPr>
        <p:spPr>
          <a:xfrm>
            <a:off x="9298185" y="5854211"/>
            <a:ext cx="1616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大眾捷運</a:t>
            </a:r>
          </a:p>
        </p:txBody>
      </p:sp>
    </p:spTree>
    <p:extLst>
      <p:ext uri="{BB962C8B-B14F-4D97-AF65-F5344CB8AC3E}">
        <p14:creationId xmlns:p14="http://schemas.microsoft.com/office/powerpoint/2010/main" val="406521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09E598-6DED-496E-8BF4-2D9C1D5B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指示標誌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E450BEBB-5A89-4BE3-A7C4-A5B803061F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6991"/>
            <a:ext cx="1348408" cy="134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B3CFDF58-8CD6-4154-B50E-DE030EC2F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461" y="1301165"/>
            <a:ext cx="1239078" cy="123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>
            <a:extLst>
              <a:ext uri="{FF2B5EF4-FFF2-40B4-BE49-F238E27FC236}">
                <a16:creationId xmlns:a16="http://schemas.microsoft.com/office/drawing/2014/main" id="{6A701944-4FB2-441C-B5B9-F0AD51022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0896" y="1191836"/>
            <a:ext cx="1348407" cy="134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>
            <a:extLst>
              <a:ext uri="{FF2B5EF4-FFF2-40B4-BE49-F238E27FC236}">
                <a16:creationId xmlns:a16="http://schemas.microsoft.com/office/drawing/2014/main" id="{CF75CD6E-1473-42FD-B530-500995A4B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88" y="4027354"/>
            <a:ext cx="1508263" cy="110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>
            <a:extLst>
              <a:ext uri="{FF2B5EF4-FFF2-40B4-BE49-F238E27FC236}">
                <a16:creationId xmlns:a16="http://schemas.microsoft.com/office/drawing/2014/main" id="{73A9992F-D537-400C-838D-50CE841F5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3754955"/>
            <a:ext cx="1239078" cy="122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3264E555-1530-47EB-8EDC-6F4D60CCABC7}"/>
              </a:ext>
            </a:extLst>
          </p:cNvPr>
          <p:cNvSpPr txBox="1"/>
          <p:nvPr/>
        </p:nvSpPr>
        <p:spPr>
          <a:xfrm>
            <a:off x="1083364" y="2645399"/>
            <a:ext cx="85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圓環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BA83C5B-5086-4E6A-9225-C68F0F38271B}"/>
              </a:ext>
            </a:extLst>
          </p:cNvPr>
          <p:cNvSpPr txBox="1"/>
          <p:nvPr/>
        </p:nvSpPr>
        <p:spPr>
          <a:xfrm>
            <a:off x="5445814" y="2540243"/>
            <a:ext cx="147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右行方向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F7ACADE-35B0-4A13-A454-DBE75B40C7C2}"/>
              </a:ext>
            </a:extLst>
          </p:cNvPr>
          <p:cNvSpPr txBox="1"/>
          <p:nvPr/>
        </p:nvSpPr>
        <p:spPr>
          <a:xfrm>
            <a:off x="9697278" y="2628188"/>
            <a:ext cx="1479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直行方向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F5D0E51E-A5B4-49DF-B2B6-DA938A616CB7}"/>
              </a:ext>
            </a:extLst>
          </p:cNvPr>
          <p:cNvSpPr txBox="1"/>
          <p:nvPr/>
        </p:nvSpPr>
        <p:spPr>
          <a:xfrm>
            <a:off x="838200" y="5212897"/>
            <a:ext cx="187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道路指示牌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75330A6-0E7D-43C9-AA90-6A02AC40C705}"/>
              </a:ext>
            </a:extLst>
          </p:cNvPr>
          <p:cNvSpPr txBox="1"/>
          <p:nvPr/>
        </p:nvSpPr>
        <p:spPr>
          <a:xfrm>
            <a:off x="5449957" y="5094965"/>
            <a:ext cx="150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道路封閉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41D6577-C81D-4CA7-BF19-BCA774A39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819" y="3644981"/>
            <a:ext cx="1239078" cy="123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820FA28A-622B-436D-98A5-97048BC39D5F}"/>
              </a:ext>
            </a:extLst>
          </p:cNvPr>
          <p:cNvSpPr txBox="1"/>
          <p:nvPr/>
        </p:nvSpPr>
        <p:spPr>
          <a:xfrm>
            <a:off x="9910144" y="5128386"/>
            <a:ext cx="150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道路施工</a:t>
            </a:r>
          </a:p>
        </p:txBody>
      </p:sp>
    </p:spTree>
    <p:extLst>
      <p:ext uri="{BB962C8B-B14F-4D97-AF65-F5344CB8AC3E}">
        <p14:creationId xmlns:p14="http://schemas.microsoft.com/office/powerpoint/2010/main" val="2764850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239</Words>
  <Application>Microsoft Office PowerPoint</Application>
  <PresentationFormat>寬螢幕</PresentationFormat>
  <Paragraphs>67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微軟正黑體</vt:lpstr>
      <vt:lpstr>標楷體</vt:lpstr>
      <vt:lpstr>Arial</vt:lpstr>
      <vt:lpstr>Calibri</vt:lpstr>
      <vt:lpstr>Calibri Light</vt:lpstr>
      <vt:lpstr>Office 佈景主題</vt:lpstr>
      <vt:lpstr>PowerPoint 簡報</vt:lpstr>
      <vt:lpstr>禁止標誌</vt:lpstr>
      <vt:lpstr>禁制標誌</vt:lpstr>
      <vt:lpstr>警告標誌</vt:lpstr>
      <vt:lpstr>警告標誌</vt:lpstr>
      <vt:lpstr>警告標誌</vt:lpstr>
      <vt:lpstr>警告標誌</vt:lpstr>
      <vt:lpstr>指示標誌</vt:lpstr>
      <vt:lpstr>指示標誌</vt:lpstr>
      <vt:lpstr>行人相關標誌</vt:lpstr>
      <vt:lpstr>行人相關標誌</vt:lpstr>
      <vt:lpstr>行人相關標誌</vt:lpstr>
      <vt:lpstr>行人相關標誌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常見的交通標誌</dc:title>
  <dc:creator>Irene Wu</dc:creator>
  <cp:lastModifiedBy>Irene Wu</cp:lastModifiedBy>
  <cp:revision>12</cp:revision>
  <dcterms:created xsi:type="dcterms:W3CDTF">2022-02-12T16:15:31Z</dcterms:created>
  <dcterms:modified xsi:type="dcterms:W3CDTF">2022-02-12T17:34:26Z</dcterms:modified>
</cp:coreProperties>
</file>