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58" r:id="rId6"/>
    <p:sldId id="259" r:id="rId7"/>
    <p:sldId id="311" r:id="rId8"/>
    <p:sldId id="313" r:id="rId9"/>
    <p:sldId id="314" r:id="rId10"/>
    <p:sldId id="324" r:id="rId11"/>
    <p:sldId id="315" r:id="rId12"/>
    <p:sldId id="325" r:id="rId13"/>
    <p:sldId id="316" r:id="rId14"/>
    <p:sldId id="326" r:id="rId15"/>
    <p:sldId id="327" r:id="rId16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05" autoAdjust="0"/>
  </p:normalViewPr>
  <p:slideViewPr>
    <p:cSldViewPr snapToGrid="0">
      <p:cViewPr varScale="1">
        <p:scale>
          <a:sx n="72" d="100"/>
          <a:sy n="72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334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06345545-50D9-46F1-A63A-4322FBEF75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784DEC5-3FD1-49B9-9EA3-04FF95D9FB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851F2-3A13-4CE0-9043-583C81E4D3FD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2023/3/19</a:t>
            </a:fld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60EC44B-EC59-482F-8C1B-2384705E4C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61B6E7C5-4EDD-482E-A4DD-9F2BD78C85A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56B80C-40FB-4336-8013-08E592328F53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8903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2BC8A03F-2103-4FA4-84D9-055AF75D28F3}" type="datetime1">
              <a:rPr lang="zh-TW" altLang="en-US" smtClean="0"/>
              <a:pPr/>
              <a:t>2023/3/19</a:t>
            </a:fld>
            <a:endParaRPr lang="zh-TW" alt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dirty="0"/>
              <a:t>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CC0104FE-EB95-4464-935A-1A0F8A0020E0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3576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104FE-EB95-4464-935A-1A0F8A0020E0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8092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104FE-EB95-4464-935A-1A0F8A0020E0}" type="slidenum">
              <a:rPr lang="en-US" altLang="zh-TW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93903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104FE-EB95-4464-935A-1A0F8A0020E0}" type="slidenum">
              <a:rPr lang="en-US" altLang="zh-TW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74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104FE-EB95-4464-935A-1A0F8A0020E0}" type="slidenum">
              <a:rPr lang="en-US" altLang="zh-TW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139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1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6BA3186-490C-4963-9CE5-58096C2F0BE5}" type="slidenum">
              <a:rPr lang="en-US" altLang="zh-TW" noProof="1" dirty="0" smtClean="0"/>
              <a:t>5</a:t>
            </a:fld>
            <a:endParaRPr lang="zh-TW" altLang="en-US" noProof="1"/>
          </a:p>
        </p:txBody>
      </p:sp>
    </p:spTree>
    <p:extLst>
      <p:ext uri="{BB962C8B-B14F-4D97-AF65-F5344CB8AC3E}">
        <p14:creationId xmlns:p14="http://schemas.microsoft.com/office/powerpoint/2010/main" val="2931284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8250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484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86299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矩形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矩形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矩形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群組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直線接點​​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562100" y="4682062"/>
            <a:ext cx="9070848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20" name="日期預留位置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0C1F504D-DC33-4CAD-93F6-FA0612802E39}" type="datetime1">
              <a:rPr lang="zh-TW" altLang="en-US" smtClean="0"/>
              <a:t>2023/3/19</a:t>
            </a:fld>
            <a:endParaRPr lang="zh-TW" altLang="en-US" dirty="0"/>
          </a:p>
        </p:txBody>
      </p:sp>
      <p:sp>
        <p:nvSpPr>
          <p:cNvPr id="21" name="頁尾預留位置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預留位置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AB73BC-B049-4115-A692-8D63A059BFB8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A2EB7BC-7065-4E3B-9F67-FC40B778AE44}" type="datetime1">
              <a:rPr lang="zh-TW" altLang="en-US" noProof="0" smtClean="0"/>
              <a:t>2023/3/19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B75F0793-F7E5-4DF5-A538-CECEC93E26BC}" type="datetime1">
              <a:rPr lang="zh-TW" altLang="en-US" noProof="0" smtClean="0"/>
              <a:t>2023/3/19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 sz="1800"/>
            </a:lvl1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5D0638CB-8B7A-4FC6-B10E-B2AC840A66D2}" type="datetime1">
              <a:rPr lang="zh-TW" altLang="en-US" noProof="0" smtClean="0"/>
              <a:t>2023/3/19</a:t>
            </a:fld>
            <a:endParaRPr lang="zh-TW" altLang="en-US" noProof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矩形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矩形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矩形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群組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直線接點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接點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接點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563624" y="4682062"/>
            <a:ext cx="9070848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fld id="{5832D36F-39C6-4966-8FC6-D531D67E24D9}" type="datetime1">
              <a:rPr lang="zh-TW" altLang="en-US" smtClean="0"/>
              <a:t>2023/3/19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AB73BC-B049-4115-A692-8D63A059BFB8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sz="half" idx="1" hasCustomPrompt="1"/>
          </p:nvPr>
        </p:nvSpPr>
        <p:spPr>
          <a:xfrm>
            <a:off x="106680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6370320" y="2103120"/>
            <a:ext cx="475488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74E0DD91-1D73-4D7E-AFBF-6F840309D910}" type="datetime1">
              <a:rPr lang="zh-TW" altLang="en-US" noProof="0" smtClean="0"/>
              <a:t>2023/3/19</a:t>
            </a:fld>
            <a:endParaRPr lang="zh-TW" altLang="en-US" noProof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 hasCustomPrompt="1"/>
          </p:nvPr>
        </p:nvSpPr>
        <p:spPr>
          <a:xfrm>
            <a:off x="106984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 hasCustomPrompt="1"/>
          </p:nvPr>
        </p:nvSpPr>
        <p:spPr>
          <a:xfrm>
            <a:off x="1069848" y="2755898"/>
            <a:ext cx="4754880" cy="3200400"/>
          </a:xfrm>
        </p:spPr>
        <p:txBody>
          <a:bodyPr rtlCol="0"/>
          <a:lstStyle>
            <a:lvl1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 hasCustomPrompt="1"/>
          </p:nvPr>
        </p:nvSpPr>
        <p:spPr>
          <a:xfrm>
            <a:off x="6373368" y="2074334"/>
            <a:ext cx="4754880" cy="640080"/>
          </a:xfrm>
        </p:spPr>
        <p:txBody>
          <a:bodyPr rtlCol="0"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 hasCustomPrompt="1"/>
          </p:nvPr>
        </p:nvSpPr>
        <p:spPr>
          <a:xfrm>
            <a:off x="6373368" y="2756581"/>
            <a:ext cx="4754880" cy="3200400"/>
          </a:xfrm>
        </p:spPr>
        <p:txBody>
          <a:bodyPr rtlCol="0"/>
          <a:lstStyle>
            <a:lvl1pPr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9AE130AA-226E-4CB7-887C-C7C5207EDF0E}" type="datetime1">
              <a:rPr lang="zh-TW" altLang="en-US" smtClean="0"/>
              <a:t>2023/3/19</a:t>
            </a:fld>
            <a:endParaRPr lang="zh-TW" altLang="en-US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AB73BC-B049-4115-A692-8D63A059BFB8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2DC242A-5D66-4005-B4FB-321198C32129}" type="datetime1">
              <a:rPr lang="zh-TW" altLang="en-US" noProof="0" smtClean="0"/>
              <a:t>2023/3/19</a:t>
            </a:fld>
            <a:endParaRPr lang="zh-TW" altLang="en-US" noProof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5F16A8D-C4CC-451D-825A-F09807298C7F}" type="datetime1">
              <a:rPr lang="zh-TW" altLang="en-US" noProof="0" smtClean="0"/>
              <a:t>2023/3/19</a:t>
            </a:fld>
            <a:endParaRPr lang="zh-TW" altLang="en-US" noProof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zh-TW" altLang="en-US" noProof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FAB73BC-B049-4115-A692-8D63A059BFB8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矩形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矩形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 hasCustomPrompt="1"/>
          </p:nvPr>
        </p:nvSpPr>
        <p:spPr>
          <a:xfrm>
            <a:off x="790575" y="704850"/>
            <a:ext cx="7562850" cy="5143500"/>
          </a:xfrm>
        </p:spPr>
        <p:txBody>
          <a:bodyPr rtlCol="0"/>
          <a:lstStyle>
            <a:lvl1pPr>
              <a:defRPr sz="19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0780" cy="35052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E89CC45-F346-46EF-8F88-C5A805B5BECC}" type="datetime1">
              <a:rPr lang="zh-TW" altLang="en-US" smtClean="0"/>
              <a:t>2023/3/19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 rtlCol="0"/>
          <a:lstStyle>
            <a:lvl1pPr algn="r"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AB73BC-B049-4115-A692-8D63A059BFB8}" type="slidenum">
              <a:rPr lang="en-US" altLang="zh-TW" smtClean="0"/>
              <a:pPr/>
              <a:t>‹#›</a:t>
            </a:fld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矩形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rtlCol="0"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預留位置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 hasCustomPrompt="1"/>
          </p:nvPr>
        </p:nvSpPr>
        <p:spPr>
          <a:xfrm>
            <a:off x="9296400" y="2286000"/>
            <a:ext cx="2432304" cy="3502152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zh-TW" altLang="en-US" noProof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6268832A-0981-4713-ADD3-0D3ABE5367C0}" type="datetime1">
              <a:rPr lang="zh-TW" altLang="en-US" smtClean="0"/>
              <a:t>2023/3/19</a:t>
            </a:fld>
            <a:endParaRPr lang="zh-TW" altLang="en-US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AB73BC-B049-4115-A692-8D63A059BFB8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矩形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DBDC94D8-3901-483C-9DFA-0D26565C39BC}" type="datetime1">
              <a:rPr lang="zh-TW" altLang="en-US" smtClean="0"/>
              <a:t>2023/3/19</a:t>
            </a:fld>
            <a:endParaRPr lang="zh-TW" altLang="en-US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4FAB73BC-B049-4115-A692-8D63A059BFB8}" type="slidenum">
              <a:rPr lang="en-US" altLang="zh-TW" smtClean="0"/>
              <a:pPr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>
            <a:extLst>
              <a:ext uri="{FF2B5EF4-FFF2-40B4-BE49-F238E27FC236}">
                <a16:creationId xmlns:a16="http://schemas.microsoft.com/office/drawing/2014/main" id="{93BFCDB3-13C4-4D69-848D-3F1F4D6B8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CC2B9599-6E7A-4DD2-B13A-B4F68A1351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3E377648-1ED1-4112-805B-16C14CE995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7" y="643464"/>
            <a:ext cx="6909241" cy="557107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/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63B59CB-289C-4850-A932-358B9E412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877" y="806752"/>
            <a:ext cx="6570161" cy="5244497"/>
          </a:xfrm>
          <a:prstGeom prst="rect">
            <a:avLst/>
          </a:prstGeom>
          <a:solidFill>
            <a:schemeClr val="tx1"/>
          </a:solidFill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9" name="圖片 18" descr="仙人掌">
            <a:extLst>
              <a:ext uri="{FF2B5EF4-FFF2-40B4-BE49-F238E27FC236}">
                <a16:creationId xmlns:a16="http://schemas.microsoft.com/office/drawing/2014/main" id="{CA6895E3-C8BD-4010-B9E7-E43BA3DCF2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6" r="1" b="1"/>
          <a:stretch/>
        </p:blipFill>
        <p:spPr>
          <a:xfrm>
            <a:off x="981201" y="971344"/>
            <a:ext cx="6233513" cy="4915313"/>
          </a:xfrm>
          <a:prstGeom prst="rect">
            <a:avLst/>
          </a:prstGeom>
        </p:spPr>
      </p:pic>
      <p:sp>
        <p:nvSpPr>
          <p:cNvPr id="32" name="矩形 31">
            <a:extLst>
              <a:ext uri="{FF2B5EF4-FFF2-40B4-BE49-F238E27FC236}">
                <a16:creationId xmlns:a16="http://schemas.microsoft.com/office/drawing/2014/main" id="{98867647-07B7-4265-832F-DE0E80979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37837" y="640856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34" name="直線接點 33">
            <a:extLst>
              <a:ext uri="{FF2B5EF4-FFF2-40B4-BE49-F238E27FC236}">
                <a16:creationId xmlns:a16="http://schemas.microsoft.com/office/drawing/2014/main" id="{516AC468-2C3D-4337-A9A2-81175F6D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>
            <a:extLst>
              <a:ext uri="{FF2B5EF4-FFF2-40B4-BE49-F238E27FC236}">
                <a16:creationId xmlns:a16="http://schemas.microsoft.com/office/drawing/2014/main" id="{2A873262-74DB-4FD1-9625-E4616CF01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3777" y="640855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>
            <a:extLst>
              <a:ext uri="{FF2B5EF4-FFF2-40B4-BE49-F238E27FC236}">
                <a16:creationId xmlns:a16="http://schemas.microsoft.com/office/drawing/2014/main" id="{09F3D15D-CB95-47AD-87F5-9CFF84F61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52137" y="1286150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ED90EC3D-482A-4E73-B198-E8341A0D0973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8560024" y="1442916"/>
                <a:ext cx="3238829" cy="3252231"/>
              </a:xfrm>
            </p:spPr>
            <p:txBody>
              <a:bodyPr rtlCol="0">
                <a:normAutofit/>
              </a:bodyPr>
              <a:lstStyle/>
              <a:p>
                <a:pPr rtl="0"/>
                <a14:m>
                  <m:oMath xmlns:m="http://schemas.openxmlformats.org/officeDocument/2006/math">
                    <m:r>
                      <a:rPr lang="zh-TW" altLang="en-US" sz="4000" i="1" smtClean="0">
                        <a:latin typeface="Cambria Math" panose="02040503050406030204" pitchFamily="18" charset="0"/>
                        <a:ea typeface="SimSun" panose="02010600030101010101" pitchFamily="2" charset="-122"/>
                        <a:sym typeface="Arial" panose="020B0604020202020204" pitchFamily="34" charset="0"/>
                      </a:rPr>
                      <m:t>「</m:t>
                    </m:r>
                  </m:oMath>
                </a14:m>
                <a:r>
                  <a:rPr lang="zh-TW" altLang="en-US" sz="4000" dirty="0">
                    <a:latin typeface="Arial" panose="020B0604020202020204" pitchFamily="34" charset="0"/>
                    <a:ea typeface="SimSun" panose="02010600030101010101" pitchFamily="2" charset="-122"/>
                    <a:sym typeface="Arial" panose="020B0604020202020204" pitchFamily="34" charset="0"/>
                  </a:rPr>
                  <a:t>市</a:t>
                </a:r>
                <a:r>
                  <a:rPr lang="zh-TW" altLang="en-US" sz="4000" dirty="0">
                    <a:latin typeface="SimSun" panose="02010600030101010101" pitchFamily="2" charset="-122"/>
                    <a:ea typeface="SimSun" panose="02010600030101010101" pitchFamily="2" charset="-122"/>
                    <a:sym typeface="Arial" panose="020B0604020202020204" pitchFamily="34" charset="0"/>
                  </a:rPr>
                  <a:t>」</a:t>
                </a:r>
                <a:r>
                  <a:rPr lang="zh-TW" altLang="en-US" sz="4000" dirty="0">
                    <a:latin typeface="Arial" panose="020B0604020202020204" pitchFamily="34" charset="0"/>
                    <a:sym typeface="Arial" panose="020B0604020202020204" pitchFamily="34" charset="0"/>
                  </a:rPr>
                  <a:t>如珍寶</a:t>
                </a:r>
                <a:r>
                  <a:rPr lang="en-US" altLang="zh-TW" sz="4000" dirty="0">
                    <a:latin typeface="Arial" panose="020B0604020202020204" pitchFamily="34" charset="0"/>
                    <a:sym typeface="Arial" panose="020B0604020202020204" pitchFamily="34" charset="0"/>
                  </a:rPr>
                  <a:t>-</a:t>
                </a:r>
                <a:r>
                  <a:rPr lang="zh-TW" altLang="en-US" sz="4000" dirty="0">
                    <a:latin typeface="Arial" panose="020B0604020202020204" pitchFamily="34" charset="0"/>
                    <a:sym typeface="Arial" panose="020B0604020202020204" pitchFamily="34" charset="0"/>
                  </a:rPr>
                  <a:t>新移民篇</a:t>
                </a:r>
                <a:endParaRPr lang="zh-TW" altLang="en-US" sz="4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2" name="標題 1">
                <a:extLst>
                  <a:ext uri="{FF2B5EF4-FFF2-40B4-BE49-F238E27FC236}">
                    <a16:creationId xmlns:a16="http://schemas.microsoft.com/office/drawing/2014/main" id="{ED90EC3D-482A-4E73-B198-E8341A0D097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560024" y="1442916"/>
                <a:ext cx="3238829" cy="3252231"/>
              </a:xfrm>
              <a:blipFill>
                <a:blip r:embed="rId4"/>
                <a:stretch>
                  <a:fillRect r="-601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副標題 6">
            <a:extLst>
              <a:ext uri="{FF2B5EF4-FFF2-40B4-BE49-F238E27FC236}">
                <a16:creationId xmlns:a16="http://schemas.microsoft.com/office/drawing/2014/main" id="{2048EE7C-B77F-4E59-88A7-DD66337BB6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0024" y="4708186"/>
            <a:ext cx="3238829" cy="1496816"/>
          </a:xfrm>
        </p:spPr>
        <p:txBody>
          <a:bodyPr rtlCol="0">
            <a:normAutofit/>
          </a:bodyPr>
          <a:lstStyle/>
          <a:p>
            <a:pPr rtl="0"/>
            <a:endParaRPr lang="zh-TW" altLang="en-US" sz="1400" dirty="0">
              <a:solidFill>
                <a:srgbClr val="FFFFFF"/>
              </a:solidFill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5769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2452" y="505882"/>
            <a:ext cx="5219698" cy="130386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華新市場</a:t>
            </a:r>
            <a:r>
              <a:rPr lang="en-US" altLang="zh-TW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-</a:t>
            </a:r>
            <a:r>
              <a:rPr lang="zh-TW" altLang="en-US" sz="36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異鄉小吃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F3A076B-46B4-4D53-80FD-D0D2FE61A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" y="1423048"/>
            <a:ext cx="4706007" cy="4725059"/>
          </a:xfrm>
          <a:prstGeom prst="rect">
            <a:avLst/>
          </a:prstGeom>
        </p:spPr>
      </p:pic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35FF95CE-04EE-4ACA-8DF0-060D7F1A0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426" y="1423048"/>
            <a:ext cx="4706007" cy="3317019"/>
          </a:xfrm>
        </p:spPr>
        <p:txBody>
          <a:bodyPr>
            <a:normAutofit fontScale="47500" lnSpcReduction="20000"/>
          </a:bodyPr>
          <a:lstStyle/>
          <a:p>
            <a:r>
              <a:rPr lang="zh-TW" altLang="zh-TW" sz="5900" kern="100" dirty="0"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 Light" panose="020F0302020204030204" pitchFamily="34" charset="0"/>
              </a:rPr>
              <a:t>該店可說是假日最熱門的滇緬料理店，如大薄片、豌豆粉、酸肉等各式料理</a:t>
            </a:r>
            <a:r>
              <a:rPr lang="zh-TW" altLang="zh-TW" sz="5900" kern="100" dirty="0"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細明體" panose="02020509000000000000" pitchFamily="49" charset="-120"/>
              </a:rPr>
              <a:t>，料理風味極受當地人喜愛。該圖為牛肉粑粑絲，以米為原料製成，口感類似越南米線，捲入牛肉、香菜、油蔥，增添番茄泥，清新爽口。</a:t>
            </a:r>
            <a:endParaRPr lang="zh-TW" altLang="zh-TW" sz="59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Calibri Light" panose="020F0302020204030204" pitchFamily="34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7125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2CCE0F4-4ACA-4BE7-A434-5B9B584B11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66800" y="2014538"/>
            <a:ext cx="5242982" cy="3932237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3F782826-6A80-4964-A79E-4EA6A545C1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642938"/>
            <a:ext cx="5242982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24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華新市場</a:t>
            </a:r>
            <a:r>
              <a:rPr lang="en-US" altLang="zh-TW" sz="24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-</a:t>
            </a:r>
            <a:r>
              <a:rPr lang="zh-TW" altLang="en-US" sz="24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正宗泰式小吃</a:t>
            </a:r>
            <a:r>
              <a:rPr lang="en-US" altLang="zh-TW" sz="24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-</a:t>
            </a:r>
            <a:r>
              <a:rPr lang="zh-TW" altLang="en-US" sz="24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泰式香腸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17AA4947-718F-4EC1-866D-EE48E1AB441F}"/>
              </a:ext>
            </a:extLst>
          </p:cNvPr>
          <p:cNvSpPr txBox="1"/>
          <p:nvPr/>
        </p:nvSpPr>
        <p:spPr>
          <a:xfrm>
            <a:off x="6599582" y="2014538"/>
            <a:ext cx="4525618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Aft>
                <a:spcPts val="750"/>
              </a:spcAft>
            </a:pPr>
            <a:r>
              <a:rPr lang="zh-TW" altLang="zh-TW" sz="2800" dirty="0">
                <a:effectLst/>
                <a:latin typeface="細明體" panose="02020509000000000000" pitchFamily="49" charset="-120"/>
                <a:ea typeface="新細明體" panose="02020500000000000000" pitchFamily="18" charset="-120"/>
                <a:cs typeface="細明體" panose="02020509000000000000" pitchFamily="49" charset="-120"/>
              </a:rPr>
              <a:t>該攤位由道地的泰國人調製與販售，泰式涼拌木瓜為其招牌，風味與緬甸方式不同。而泰式香腸香茅味濃郁，</a:t>
            </a:r>
            <a:r>
              <a:rPr lang="zh-TW" altLang="zh-TW" sz="2800" spc="65" dirty="0">
                <a:effectLst/>
                <a:latin typeface="細明體" panose="02020509000000000000" pitchFamily="49" charset="-120"/>
                <a:ea typeface="新細明體" panose="02020500000000000000" pitchFamily="18" charset="-120"/>
                <a:cs typeface="細明體" panose="02020509000000000000" pitchFamily="49" charset="-120"/>
              </a:rPr>
              <a:t>香料的部分則採用全天然的香茅和萊姆葉，加一些糖、鹽及咖喱粉，口味獨特。</a:t>
            </a:r>
            <a:endParaRPr lang="zh-TW" altLang="zh-TW" sz="2800" dirty="0">
              <a:effectLst/>
              <a:latin typeface="細明體" panose="02020509000000000000" pitchFamily="49" charset="-120"/>
              <a:ea typeface="細明體" panose="02020509000000000000" pitchFamily="49" charset="-120"/>
              <a:cs typeface="細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02326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2BBC83-CA44-49D5-BF60-D2146D925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反思及回饋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434C56-EDBE-430B-A629-685F7C096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在這幾堂課上課之後</a:t>
            </a:r>
            <a:r>
              <a:rPr lang="zh-TW" altLang="en-US" sz="28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，你們對哪一種市場最有感受呢？把你感受最深刻的部分和其他同學分享，並聽聽看其他同學的回應，並發表你的看法</a:t>
            </a:r>
            <a:r>
              <a:rPr lang="zh-TW" altLang="en-US" sz="28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729475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pic>
        <p:nvPicPr>
          <p:cNvPr id="5" name="圖片 2" descr="葉子特寫">
            <a:extLst>
              <a:ext uri="{FF2B5EF4-FFF2-40B4-BE49-F238E27FC236}">
                <a16:creationId xmlns:a16="http://schemas.microsoft.com/office/drawing/2014/main" id="{C542C31E-A9A6-4196-9C15-D9E26F2B21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850B972-0B7A-40CD-9E79-07E8A87A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>
              <a:tabLst>
                <a:tab pos="4119563" algn="l"/>
              </a:tabLst>
            </a:pPr>
            <a:r>
              <a:rPr lang="zh-TW" altLang="en-US" dirty="0"/>
              <a:t>新移民文化</a:t>
            </a:r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797693D-E497-4436-86F4-91AC67121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92303"/>
            <a:ext cx="9852991" cy="4350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dirty="0"/>
              <a:t>        台灣本來就是一座融合豐富異國文化的大熔爐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從荷蘭與西班牙統治台灣留下的痕跡，來台灣謀生的大陸沿海居民，之後戰爭植入的日本文化，跟著國民政府來台的大陸各省分榮民，以及現在因婚嫁、工作而加入的東南亞移民與其他國家的新移民者，造就多樣化的異國台灣風情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        台北則為最濃郁異國文化的城市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，像是晴光商圈的菲律賓族群，因而造就出台灣唯一的菲律賓市場</a:t>
            </a:r>
            <a:r>
              <a:rPr lang="zh-TW" altLang="en-US" sz="2400" dirty="0"/>
              <a:t>。在中和南勢角的緬甸華僑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，緬甸風味的生活圈也成為了台北地區著名的異國街</a:t>
            </a:r>
            <a:r>
              <a:rPr lang="zh-TW" altLang="en-US" sz="2400" dirty="0"/>
              <a:t>。在台北車站東口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，印尼人常於此聚集，延伸出印尼街道區</a:t>
            </a:r>
            <a:r>
              <a:rPr lang="zh-TW" altLang="en-US" sz="2400" dirty="0"/>
              <a:t>。而在其他縣市方面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，桃園及中壢火車站口，延伸出東南亞大街</a:t>
            </a:r>
            <a:r>
              <a:rPr lang="zh-TW" altLang="en-US" sz="2400" dirty="0"/>
              <a:t>。另外因工作與科技園區的外勞人口聚集</a:t>
            </a:r>
            <a:r>
              <a:rPr lang="zh-TW" altLang="en-US" sz="2400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，而產生小區域的異國商店與街道，像是台南永康工業區裡就又多家的東南亞商店與小吃店，也形成了不同的文化</a:t>
            </a:r>
            <a:r>
              <a:rPr lang="zh-TW" altLang="en-US" sz="2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27679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AB763E74-B111-4F0A-990A-DC546EDB60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59261977-BEC4-4705-BB60-C4C0C7471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7" y="0"/>
            <a:ext cx="816874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61F1EFE-E608-4FCB-8DBB-12FA3AC1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43" y="643464"/>
            <a:ext cx="6909336" cy="5571072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4C7DD595-7EA3-45FF-B181-2B606353F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071" y="809244"/>
            <a:ext cx="6583680" cy="5239512"/>
          </a:xfrm>
          <a:prstGeom prst="rect">
            <a:avLst/>
          </a:prstGeom>
          <a:ln w="6350" cap="sq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848B10FE-6408-43F6-9A62-B98F2DB0F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6971" y="-1"/>
            <a:ext cx="4025029" cy="6858000"/>
          </a:xfrm>
          <a:prstGeom prst="rect">
            <a:avLst/>
          </a:prstGeom>
          <a:blipFill dpi="0" rotWithShape="1">
            <a:blip r:embed="rId3">
              <a:alphaModFix amt="1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標題 6">
                <a:extLst>
                  <a:ext uri="{FF2B5EF4-FFF2-40B4-BE49-F238E27FC236}">
                    <a16:creationId xmlns:a16="http://schemas.microsoft.com/office/drawing/2014/main" id="{DC62A23B-6DEF-4400-9A28-FB12A1183B5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zh-TW" altLang="en-US" sz="4800" i="1" smtClean="0">
                        <a:latin typeface="Cambria Math" panose="02040503050406030204" pitchFamily="18" charset="0"/>
                        <a:ea typeface="SimSun" panose="02010600030101010101" pitchFamily="2" charset="-122"/>
                        <a:sym typeface="Arial" panose="020B0604020202020204" pitchFamily="34" charset="0"/>
                      </a:rPr>
                      <m:t>「</m:t>
                    </m:r>
                  </m:oMath>
                </a14:m>
                <a:r>
                  <a:rPr lang="zh-TW" altLang="en-US" sz="4800" dirty="0">
                    <a:latin typeface="Arial" panose="020B0604020202020204" pitchFamily="34" charset="0"/>
                    <a:ea typeface="SimSun" panose="02010600030101010101" pitchFamily="2" charset="-122"/>
                    <a:sym typeface="Arial" panose="020B0604020202020204" pitchFamily="34" charset="0"/>
                  </a:rPr>
                  <a:t>市</a:t>
                </a:r>
                <a:r>
                  <a:rPr lang="zh-TW" altLang="en-US" sz="4800" dirty="0">
                    <a:latin typeface="SimSun" panose="02010600030101010101" pitchFamily="2" charset="-122"/>
                    <a:ea typeface="SimSun" panose="02010600030101010101" pitchFamily="2" charset="-122"/>
                    <a:sym typeface="Arial" panose="020B0604020202020204" pitchFamily="34" charset="0"/>
                  </a:rPr>
                  <a:t>」</a:t>
                </a:r>
                <a:r>
                  <a:rPr lang="zh-TW" altLang="en-US" sz="4800" dirty="0">
                    <a:latin typeface="Arial" panose="020B0604020202020204" pitchFamily="34" charset="0"/>
                    <a:sym typeface="Arial" panose="020B0604020202020204" pitchFamily="34" charset="0"/>
                  </a:rPr>
                  <a:t>如珍寶</a:t>
                </a:r>
                <a:r>
                  <a:rPr lang="en-US" altLang="zh-TW" sz="4800" dirty="0">
                    <a:latin typeface="Arial" panose="020B0604020202020204" pitchFamily="34" charset="0"/>
                    <a:sym typeface="Arial" panose="020B0604020202020204" pitchFamily="34" charset="0"/>
                  </a:rPr>
                  <a:t>-</a:t>
                </a:r>
                <a:r>
                  <a:rPr lang="zh-TW" altLang="en-US" sz="4800" dirty="0">
                    <a:latin typeface="Arial" panose="020B0604020202020204" pitchFamily="34" charset="0"/>
                    <a:sym typeface="Arial" panose="020B0604020202020204" pitchFamily="34" charset="0"/>
                  </a:rPr>
                  <a:t>新移民篇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7" name="標題 6">
                <a:extLst>
                  <a:ext uri="{FF2B5EF4-FFF2-40B4-BE49-F238E27FC236}">
                    <a16:creationId xmlns:a16="http://schemas.microsoft.com/office/drawing/2014/main" id="{DC62A23B-6DEF-4400-9A28-FB12A1183B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副標題 2">
            <a:extLst>
              <a:ext uri="{FF2B5EF4-FFF2-40B4-BE49-F238E27FC236}">
                <a16:creationId xmlns:a16="http://schemas.microsoft.com/office/drawing/2014/main" id="{75014F22-3C38-489D-B4EC-0DF81BD30206}"/>
              </a:ext>
            </a:extLst>
          </p:cNvPr>
          <p:cNvSpPr txBox="1">
            <a:spLocks/>
          </p:cNvSpPr>
          <p:nvPr/>
        </p:nvSpPr>
        <p:spPr>
          <a:xfrm>
            <a:off x="1178967" y="2014194"/>
            <a:ext cx="10206962" cy="3808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TW" sz="6000" noProof="1"/>
          </a:p>
          <a:p>
            <a:pPr marL="0" indent="0">
              <a:buNone/>
            </a:pPr>
            <a:r>
              <a:rPr lang="zh-TW" altLang="en-US" sz="6000" noProof="1"/>
              <a:t>中和華新緬甸市場</a:t>
            </a:r>
          </a:p>
        </p:txBody>
      </p:sp>
    </p:spTree>
    <p:extLst>
      <p:ext uri="{BB962C8B-B14F-4D97-AF65-F5344CB8AC3E}">
        <p14:creationId xmlns:p14="http://schemas.microsoft.com/office/powerpoint/2010/main" val="41127729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>
            <a:extLst>
              <a:ext uri="{FF2B5EF4-FFF2-40B4-BE49-F238E27FC236}">
                <a16:creationId xmlns:a16="http://schemas.microsoft.com/office/drawing/2014/main" id="{DC62A23B-6DEF-4400-9A28-FB12A118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noProof="1"/>
              <a:t> 中和南勢角華新緬甸市場</a:t>
            </a:r>
            <a:endParaRPr lang="en-US" altLang="zh-TW" noProof="1"/>
          </a:p>
        </p:txBody>
      </p:sp>
      <p:sp>
        <p:nvSpPr>
          <p:cNvPr id="14" name="副標題 2">
            <a:extLst>
              <a:ext uri="{FF2B5EF4-FFF2-40B4-BE49-F238E27FC236}">
                <a16:creationId xmlns:a16="http://schemas.microsoft.com/office/drawing/2014/main" id="{75014F22-3C38-489D-B4EC-0DF81BD30206}"/>
              </a:ext>
            </a:extLst>
          </p:cNvPr>
          <p:cNvSpPr txBox="1">
            <a:spLocks/>
          </p:cNvSpPr>
          <p:nvPr/>
        </p:nvSpPr>
        <p:spPr>
          <a:xfrm>
            <a:off x="1178967" y="2014194"/>
            <a:ext cx="10206962" cy="38089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TW" altLang="en-US" sz="6000" noProof="1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D286F8AF-059D-4020-856D-7ABA9F3F2202}"/>
              </a:ext>
            </a:extLst>
          </p:cNvPr>
          <p:cNvSpPr txBox="1"/>
          <p:nvPr/>
        </p:nvSpPr>
        <p:spPr>
          <a:xfrm>
            <a:off x="1178967" y="1905506"/>
            <a:ext cx="889268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1" i="0" dirty="0">
                <a:effectLst/>
                <a:latin typeface="noto serif tc"/>
              </a:rPr>
              <a:t>         位在新北市中和區南勢角捷運站附近，有一條全臺最多元的南洋料理美食街－華新街，也就是俗稱的緬甸街，這裡聚集了許多從雲南退駐到緬、泰的軍隊後裔與因經濟考量移民來臺的緬甸華僑，也因此在飲食上便傳承了雲南及緬甸的烹調手法，口味也特別道地。</a:t>
            </a:r>
            <a:endParaRPr lang="en-US" altLang="zh-TW" sz="2400" b="1" i="0" dirty="0">
              <a:effectLst/>
              <a:latin typeface="noto serif tc"/>
            </a:endParaRPr>
          </a:p>
          <a:p>
            <a:r>
              <a:rPr lang="zh-TW" altLang="en-US" sz="2400" b="1" dirty="0">
                <a:latin typeface="noto serif tc"/>
              </a:rPr>
              <a:t>         在這文明的緬甸街市裡除了緬甸料理外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，還有泰國、雲南、印度及廣東料理，因緬甸曾被英國與印度統治，因而有印度區，加上鄰近雲南及泰國邊境，造就多元的緬甸文化</a:t>
            </a:r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。而早期從大陸派至緬甸鎮守的國軍</a:t>
            </a:r>
            <a:r>
              <a:rPr lang="zh-TW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，以廣東廣西人居多，故此地擁有多樣的族群文化</a:t>
            </a:r>
            <a:r>
              <a:rPr lang="zh-TW" altLang="en-US" sz="2400" b="1" dirty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。</a:t>
            </a:r>
            <a:endParaRPr lang="en-US" altLang="zh-TW" sz="2400" b="1" i="0" dirty="0">
              <a:effectLst/>
              <a:latin typeface="noto serif tc"/>
            </a:endParaRP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659191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1C7DE69-9246-4C6D-B903-F8ACF4C0E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330198"/>
            <a:ext cx="9601196" cy="1303867"/>
          </a:xfrm>
        </p:spPr>
        <p:txBody>
          <a:bodyPr rtlCol="0">
            <a:normAutofit/>
          </a:bodyPr>
          <a:lstStyle/>
          <a:p>
            <a:pPr rtl="0"/>
            <a:r>
              <a:rPr lang="en-US" altLang="zh-TW" sz="4400" noProof="1"/>
              <a:t>2.</a:t>
            </a:r>
            <a:r>
              <a:rPr lang="zh-TW" altLang="en-US" sz="4400" noProof="1"/>
              <a:t>新北南勢角華新緬甸市場</a:t>
            </a:r>
            <a:endParaRPr lang="en-US" altLang="zh-TW" sz="4400" noProof="1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D98AADDC-22BB-415B-A1D4-F5A3E9E402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1287990"/>
            <a:ext cx="10058399" cy="4674659"/>
          </a:xfrm>
        </p:spPr>
        <p:txBody>
          <a:bodyPr>
            <a:noAutofit/>
          </a:bodyPr>
          <a:lstStyle/>
          <a:p>
            <a:r>
              <a:rPr lang="zh-TW" altLang="en-US" sz="3200" i="0" dirty="0">
                <a:solidFill>
                  <a:schemeClr val="tx1"/>
                </a:solidFill>
                <a:effectLst/>
              </a:rPr>
              <a:t>       </a:t>
            </a:r>
            <a:endParaRPr lang="zh-TW" altLang="en-US" sz="3200" dirty="0">
              <a:solidFill>
                <a:schemeClr val="tx1"/>
              </a:solidFill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CB36038-DA5A-4FC9-801B-590DD90F01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9843" y="1353289"/>
            <a:ext cx="6655774" cy="480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6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2452" y="505882"/>
            <a:ext cx="5219698" cy="130386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華新緬甸小吃店</a:t>
            </a:r>
            <a:r>
              <a:rPr lang="en-US" altLang="zh-TW" sz="28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-</a:t>
            </a:r>
            <a:r>
              <a:rPr lang="zh-TW" altLang="en-US" sz="28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印度香米飯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6D12A59-29C8-4878-89FE-EA3005C66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742953" y="1809748"/>
            <a:ext cx="5029196" cy="3771897"/>
          </a:xfr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6BF6AE0D-815E-4A2F-968D-69B18B5F8DA9}"/>
              </a:ext>
            </a:extLst>
          </p:cNvPr>
          <p:cNvSpPr txBox="1"/>
          <p:nvPr/>
        </p:nvSpPr>
        <p:spPr>
          <a:xfrm>
            <a:off x="5962650" y="1809748"/>
            <a:ext cx="486934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800" kern="100" dirty="0">
                <a:effectLst/>
                <a:ea typeface="新細明體" panose="02020500000000000000" pitchFamily="18" charset="-120"/>
                <a:cs typeface="Calibri Light" panose="020F0302020204030204" pitchFamily="34" charset="0"/>
              </a:rPr>
              <a:t>主要販賣雞肉和牛肉的香米飯，也有供應羊肉香米飯。這印度香米飯是一種咖哩炒飯。緬甸及印度的咖哩偏油一些，香米飯蓬鬆蓬鬆，也有咖哩的香氣，但略乾一些。牛肉燉的軟爛，也是其特色。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82590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83B653A-3237-4D03-A41A-654C4815B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66801" y="2014194"/>
            <a:ext cx="5174974" cy="3932237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CF35E4E4-0D11-492E-B17F-87B482ACA9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642938"/>
            <a:ext cx="5889597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華新市場</a:t>
            </a:r>
            <a:r>
              <a:rPr lang="en-US" altLang="zh-TW" sz="32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-</a:t>
            </a:r>
            <a: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滇城雲南小吃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0B8752F-E7B2-4961-B1AC-A001C93A022B}"/>
              </a:ext>
            </a:extLst>
          </p:cNvPr>
          <p:cNvSpPr txBox="1"/>
          <p:nvPr/>
        </p:nvSpPr>
        <p:spPr>
          <a:xfrm>
            <a:off x="6380921" y="1951672"/>
            <a:ext cx="441960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800" kern="100" dirty="0">
                <a:effectLst/>
                <a:latin typeface="Arial" panose="020B0604020202020204" pitchFamily="34" charset="0"/>
                <a:ea typeface="細明體" panose="02020509000000000000" pitchFamily="49" charset="-120"/>
                <a:cs typeface="Calibri Light" panose="020F0302020204030204" pitchFamily="34" charset="0"/>
              </a:rPr>
              <a:t>主要販賣道地滇緬料理</a:t>
            </a:r>
            <a:r>
              <a:rPr lang="zh-TW" altLang="zh-TW" sz="2800" kern="100" dirty="0">
                <a:effectLst/>
                <a:ea typeface="細明體" panose="02020509000000000000" pitchFamily="49" charset="-120"/>
                <a:cs typeface="Calibri Light" panose="020F0302020204030204" pitchFamily="34" charset="0"/>
              </a:rPr>
              <a:t>，口味偏重口味</a:t>
            </a:r>
            <a:r>
              <a:rPr lang="zh-TW" altLang="zh-TW" sz="2800" kern="100" dirty="0">
                <a:effectLst/>
                <a:ea typeface="新細明體" panose="02020500000000000000" pitchFamily="18" charset="-120"/>
                <a:cs typeface="Calibri Light" panose="020F0302020204030204" pitchFamily="34" charset="0"/>
              </a:rPr>
              <a:t>，</a:t>
            </a:r>
            <a:r>
              <a:rPr lang="zh-TW" altLang="zh-TW" sz="2800" kern="100" dirty="0">
                <a:effectLst/>
                <a:latin typeface="Arial" panose="020B0604020202020204" pitchFamily="34" charset="0"/>
                <a:ea typeface="細明體" panose="02020509000000000000" pitchFamily="49" charset="-120"/>
                <a:cs typeface="Calibri Light" panose="020F0302020204030204" pitchFamily="34" charset="0"/>
              </a:rPr>
              <a:t>如巴巴絲</a:t>
            </a:r>
            <a:r>
              <a:rPr lang="zh-TW" altLang="zh-TW" sz="2800" kern="100" dirty="0">
                <a:effectLst/>
                <a:ea typeface="新細明體" panose="02020500000000000000" pitchFamily="18" charset="-120"/>
                <a:cs typeface="Calibri Light" panose="020F0302020204030204" pitchFamily="34" charset="0"/>
              </a:rPr>
              <a:t>、</a:t>
            </a:r>
            <a:r>
              <a:rPr lang="zh-TW" altLang="zh-TW" sz="2800" kern="100" dirty="0">
                <a:effectLst/>
                <a:ea typeface="細明體" panose="02020509000000000000" pitchFamily="49" charset="-120"/>
                <a:cs typeface="Calibri Light" panose="020F0302020204030204" pitchFamily="34" charset="0"/>
              </a:rPr>
              <a:t>醃肉炒肉飯</a:t>
            </a:r>
            <a:r>
              <a:rPr lang="zh-TW" altLang="zh-TW" sz="2800" kern="100" dirty="0">
                <a:effectLst/>
                <a:ea typeface="新細明體" panose="02020500000000000000" pitchFamily="18" charset="-120"/>
                <a:cs typeface="Calibri Light" panose="020F0302020204030204" pitchFamily="34" charset="0"/>
              </a:rPr>
              <a:t>、</a:t>
            </a:r>
            <a:r>
              <a:rPr lang="zh-TW" altLang="zh-TW" sz="2800" kern="100" dirty="0">
                <a:effectLst/>
                <a:ea typeface="細明體" panose="02020509000000000000" pitchFamily="49" charset="-120"/>
                <a:cs typeface="Calibri Light" panose="020F0302020204030204" pitchFamily="34" charset="0"/>
              </a:rPr>
              <a:t>酸辣湯</a:t>
            </a:r>
            <a:r>
              <a:rPr lang="zh-TW" altLang="zh-TW" sz="2800" kern="100" dirty="0">
                <a:effectLst/>
                <a:ea typeface="新細明體" panose="02020500000000000000" pitchFamily="18" charset="-120"/>
                <a:cs typeface="Calibri Light" panose="020F0302020204030204" pitchFamily="34" charset="0"/>
              </a:rPr>
              <a:t>、</a:t>
            </a:r>
            <a:r>
              <a:rPr lang="zh-TW" altLang="zh-TW" sz="2800" kern="100" dirty="0">
                <a:effectLst/>
                <a:ea typeface="細明體" panose="02020509000000000000" pitchFamily="49" charset="-120"/>
                <a:cs typeface="Calibri Light" panose="020F0302020204030204" pitchFamily="34" charset="0"/>
              </a:rPr>
              <a:t>椒麻雞</a:t>
            </a:r>
            <a:r>
              <a:rPr lang="zh-TW" altLang="zh-TW" sz="2800" kern="100" dirty="0">
                <a:effectLst/>
                <a:ea typeface="新細明體" panose="02020500000000000000" pitchFamily="18" charset="-120"/>
                <a:cs typeface="Calibri Light" panose="020F0302020204030204" pitchFamily="34" charset="0"/>
              </a:rPr>
              <a:t>、</a:t>
            </a:r>
            <a:r>
              <a:rPr lang="zh-TW" altLang="zh-TW" sz="2800" kern="100" dirty="0">
                <a:effectLst/>
                <a:ea typeface="細明體" panose="02020509000000000000" pitchFamily="49" charset="-120"/>
                <a:cs typeface="Calibri Light" panose="020F0302020204030204" pitchFamily="34" charset="0"/>
              </a:rPr>
              <a:t>打拋肉等</a:t>
            </a:r>
            <a:r>
              <a:rPr lang="zh-TW" altLang="zh-TW" sz="2800" kern="100" dirty="0">
                <a:effectLst/>
                <a:latin typeface="Arial" panose="020B0604020202020204" pitchFamily="34" charset="0"/>
                <a:ea typeface="細明體" panose="02020509000000000000" pitchFamily="49" charset="-120"/>
                <a:cs typeface="Calibri Light" panose="020F0302020204030204" pitchFamily="34" charset="0"/>
              </a:rPr>
              <a:t>。本圖為涼拌木瓜</a:t>
            </a:r>
            <a:r>
              <a:rPr lang="zh-TW" altLang="zh-TW" sz="2800" kern="100" dirty="0">
                <a:effectLst/>
                <a:ea typeface="新細明體" panose="02020500000000000000" pitchFamily="18" charset="-120"/>
                <a:cs typeface="Calibri Light" panose="020F0302020204030204" pitchFamily="34" charset="0"/>
              </a:rPr>
              <a:t>、</a:t>
            </a:r>
            <a:r>
              <a:rPr lang="zh-TW" altLang="zh-TW" sz="2800" kern="100" dirty="0">
                <a:effectLst/>
                <a:latin typeface="Arial" panose="020B0604020202020204" pitchFamily="34" charset="0"/>
                <a:ea typeface="細明體" panose="02020509000000000000" pitchFamily="49" charset="-120"/>
                <a:cs typeface="Calibri Light" panose="020F0302020204030204" pitchFamily="34" charset="0"/>
              </a:rPr>
              <a:t>打拋豬肉飯</a:t>
            </a:r>
            <a:r>
              <a:rPr lang="zh-TW" altLang="zh-TW" sz="2800" kern="100" dirty="0">
                <a:effectLst/>
                <a:ea typeface="新細明體" panose="02020500000000000000" pitchFamily="18" charset="-120"/>
                <a:cs typeface="Calibri Light" panose="020F0302020204030204" pitchFamily="34" charset="0"/>
              </a:rPr>
              <a:t>、</a:t>
            </a:r>
            <a:r>
              <a:rPr lang="zh-TW" altLang="zh-TW" sz="2800" kern="100" dirty="0">
                <a:effectLst/>
                <a:latin typeface="Arial" panose="020B0604020202020204" pitchFamily="34" charset="0"/>
                <a:ea typeface="細明體" panose="02020509000000000000" pitchFamily="49" charset="-120"/>
                <a:cs typeface="Calibri Light" panose="020F0302020204030204" pitchFamily="34" charset="0"/>
              </a:rPr>
              <a:t>豬肉涼麵</a:t>
            </a:r>
            <a:r>
              <a:rPr lang="zh-TW" altLang="zh-TW" sz="2800" kern="100" dirty="0">
                <a:effectLst/>
                <a:ea typeface="新細明體" panose="02020500000000000000" pitchFamily="18" charset="-120"/>
                <a:cs typeface="Calibri Light" panose="020F0302020204030204" pitchFamily="34" charset="0"/>
              </a:rPr>
              <a:t>、</a:t>
            </a:r>
            <a:r>
              <a:rPr lang="zh-TW" altLang="zh-TW" sz="2800" kern="100" dirty="0">
                <a:effectLst/>
                <a:latin typeface="Arial" panose="020B0604020202020204" pitchFamily="34" charset="0"/>
                <a:ea typeface="細明體" panose="02020509000000000000" pitchFamily="49" charset="-120"/>
                <a:cs typeface="Calibri Light" panose="020F0302020204030204" pitchFamily="34" charset="0"/>
              </a:rPr>
              <a:t>豬肉意麵</a:t>
            </a:r>
            <a:r>
              <a:rPr lang="zh-TW" altLang="zh-TW" sz="2800" kern="100" dirty="0">
                <a:effectLst/>
                <a:ea typeface="新細明體" panose="02020500000000000000" pitchFamily="18" charset="-120"/>
                <a:cs typeface="Calibri Light" panose="020F0302020204030204" pitchFamily="34" charset="0"/>
              </a:rPr>
              <a:t>、牛趴乎巴巴絲，味道不錯。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45615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2452" y="505882"/>
            <a:ext cx="5219698" cy="130386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華新市場</a:t>
            </a:r>
            <a:r>
              <a:rPr lang="en-US" altLang="zh-TW" sz="28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-</a:t>
            </a:r>
            <a:r>
              <a:rPr lang="zh-TW" altLang="en-US" sz="28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日發小吃店印度烤餅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D6D12A59-29C8-4878-89FE-EA3005C66C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742953" y="1809748"/>
            <a:ext cx="5029196" cy="3771897"/>
          </a:xfr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B3A675C7-8D87-4106-A2FD-4049BD3D373D}"/>
              </a:ext>
            </a:extLst>
          </p:cNvPr>
          <p:cNvSpPr txBox="1"/>
          <p:nvPr/>
        </p:nvSpPr>
        <p:spPr>
          <a:xfrm>
            <a:off x="6096000" y="1809748"/>
            <a:ext cx="449331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 Light" panose="020F0302020204030204" pitchFamily="34" charset="0"/>
              </a:rPr>
              <a:t>該店可說是華新市場內最出名的印度風味小吃店，以販售印度烤餅與煎餅為主，烤餅以奶油風味最受歡迎，</a:t>
            </a:r>
            <a:r>
              <a:rPr lang="zh-TW" altLang="zh-TW" sz="2800" kern="100" spc="75" dirty="0"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 Light" panose="020F0302020204030204" pitchFamily="34" charset="0"/>
              </a:rPr>
              <a:t>酥脆表皮油亮，且奶香十足，內則口感鬆軟；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 Light" panose="020F0302020204030204" pitchFamily="34" charset="0"/>
              </a:rPr>
              <a:t>煎餅以咖哩風味最為搶手，</a:t>
            </a:r>
            <a:r>
              <a:rPr lang="zh-TW" altLang="zh-TW" sz="2800" kern="100" spc="75" dirty="0"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 Light" panose="020F0302020204030204" pitchFamily="34" charset="0"/>
              </a:rPr>
              <a:t>餅皮口感</a:t>
            </a:r>
            <a:r>
              <a:rPr lang="en-US" altLang="zh-TW" sz="2800" kern="100" spc="75" dirty="0"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 Light" panose="020F0302020204030204" pitchFamily="34" charset="0"/>
              </a:rPr>
              <a:t>Q</a:t>
            </a:r>
            <a:r>
              <a:rPr lang="zh-TW" altLang="zh-TW" sz="2800" kern="100" spc="75" dirty="0"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 Light" panose="020F0302020204030204" pitchFamily="34" charset="0"/>
              </a:rPr>
              <a:t>香有嚼勁，口感溫和不至辛辣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 Light" panose="020F0302020204030204" pitchFamily="34" charset="0"/>
              </a:rPr>
              <a:t>。</a:t>
            </a:r>
            <a:endParaRPr lang="zh-TW" altLang="zh-TW" sz="2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70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EA90EC30-D561-4860-969C-63C46E5C1F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066800" y="2014194"/>
            <a:ext cx="5242982" cy="3932237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0D9B24C1-580F-483A-9588-274C1B398D5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6800" y="642938"/>
            <a:ext cx="5242982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 baseline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Microsoft JhengHei UI" panose="020B0604030504040204" pitchFamily="34" charset="-120"/>
                <a:ea typeface="Microsoft JhengHei UI" panose="020B0604030504040204" pitchFamily="34" charset="-120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華新市場</a:t>
            </a:r>
            <a:r>
              <a:rPr lang="en-US" altLang="zh-TW" sz="32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-</a:t>
            </a:r>
            <a:r>
              <a:rPr lang="zh-TW" altLang="en-US" sz="3200" dirty="0">
                <a:latin typeface="細明體" panose="02020509000000000000" pitchFamily="49" charset="-120"/>
                <a:ea typeface="細明體" panose="02020509000000000000" pitchFamily="49" charset="-120"/>
                <a:sym typeface="Arial" panose="020B0604020202020204" pitchFamily="34" charset="0"/>
              </a:rPr>
              <a:t>李園清真小吃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FB8AB52-6D02-401B-ACD4-982F86E26F03}"/>
              </a:ext>
            </a:extLst>
          </p:cNvPr>
          <p:cNvSpPr txBox="1"/>
          <p:nvPr/>
        </p:nvSpPr>
        <p:spPr>
          <a:xfrm>
            <a:off x="6539948" y="1964788"/>
            <a:ext cx="458525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 Light" panose="020F0302020204030204" pitchFamily="34" charset="0"/>
              </a:rPr>
              <a:t>烤餅散發濃厚奶油香氣，口感滑順；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Open Sans" panose="020B0606030504020204" pitchFamily="34" charset="0"/>
              </a:rPr>
              <a:t>千層餅像是沒有蔥的蔥抓餅，口感酥脆鬆軟，有砂糖甜香味；奶茶有茶香濃郁味道，並有獨特奶水味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Calibri Light" panose="020F0302020204030204" pitchFamily="34" charset="0"/>
              </a:rPr>
              <a:t>。</a:t>
            </a:r>
            <a:r>
              <a:rPr lang="zh-TW" altLang="zh-TW" sz="2800" kern="100" dirty="0">
                <a:effectLst/>
                <a:latin typeface="微軟正黑體" panose="020B0604030504040204" pitchFamily="34" charset="-120"/>
                <a:ea typeface="新細明體" panose="02020500000000000000" pitchFamily="18" charset="-120"/>
                <a:cs typeface="Open Sans" panose="020B0606030504020204" pitchFamily="34" charset="0"/>
              </a:rPr>
              <a:t>店內環境散發獨特異國氛圍，充滿滇緬風味。</a:t>
            </a:r>
            <a:endParaRPr lang="zh-TW" altLang="zh-TW" sz="2800" kern="100" dirty="0"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405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C21C94-EC06-4610-B8F0-A456DD28CD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C0DB4D-BE53-4100-8A0D-CEFB2E48282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5D6F7AD-09FB-47AB-B353-D1D83850E3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薩翁花園設計</Template>
  <TotalTime>4662</TotalTime>
  <Words>883</Words>
  <Application>Microsoft Office PowerPoint</Application>
  <PresentationFormat>寬螢幕</PresentationFormat>
  <Paragraphs>34</Paragraphs>
  <Slides>12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22" baseType="lpstr">
      <vt:lpstr>Microsoft JhengHei UI</vt:lpstr>
      <vt:lpstr>noto serif tc</vt:lpstr>
      <vt:lpstr>SimSun</vt:lpstr>
      <vt:lpstr>細明體</vt:lpstr>
      <vt:lpstr>微軟正黑體</vt:lpstr>
      <vt:lpstr>新細明體</vt:lpstr>
      <vt:lpstr>Arial</vt:lpstr>
      <vt:lpstr>Cambria Math</vt:lpstr>
      <vt:lpstr>Century Gothic</vt:lpstr>
      <vt:lpstr>肥皂</vt:lpstr>
      <vt:lpstr>「市」如珍寶-新移民篇</vt:lpstr>
      <vt:lpstr>新移民文化</vt:lpstr>
      <vt:lpstr>「市」如珍寶-新移民篇</vt:lpstr>
      <vt:lpstr> 中和南勢角華新緬甸市場</vt:lpstr>
      <vt:lpstr>2.新北南勢角華新緬甸市場</vt:lpstr>
      <vt:lpstr>華新緬甸小吃店-印度香米飯</vt:lpstr>
      <vt:lpstr>華新市場-滇城雲南小吃</vt:lpstr>
      <vt:lpstr>華新市場-日發小吃店印度烤餅</vt:lpstr>
      <vt:lpstr>華新市場-李園清真小吃</vt:lpstr>
      <vt:lpstr>華新市場-異鄉小吃</vt:lpstr>
      <vt:lpstr>華新市場-正宗泰式小吃-泰式香腸</vt:lpstr>
      <vt:lpstr>反思及回饋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薩翁花園 設計</dc:title>
  <dc:creator>NewUser</dc:creator>
  <cp:lastModifiedBy>NewUser</cp:lastModifiedBy>
  <cp:revision>54</cp:revision>
  <dcterms:created xsi:type="dcterms:W3CDTF">2023-02-04T09:05:29Z</dcterms:created>
  <dcterms:modified xsi:type="dcterms:W3CDTF">2023-03-19T07:28:31Z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