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7" r:id="rId2"/>
    <p:sldId id="271" r:id="rId3"/>
    <p:sldId id="272" r:id="rId4"/>
    <p:sldId id="273" r:id="rId5"/>
    <p:sldId id="275" r:id="rId6"/>
    <p:sldId id="277" r:id="rId7"/>
    <p:sldId id="276" r:id="rId8"/>
    <p:sldId id="278" r:id="rId9"/>
    <p:sldId id="279" r:id="rId1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86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777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84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254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0338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41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57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0581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34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4488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302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DCEB04B2-9028-4C57-8B5D-CDE5F3C5A556}" type="datetimeFigureOut">
              <a:rPr lang="zh-TW" altLang="en-US" smtClean="0"/>
              <a:pPr/>
              <a:t>2021/4/13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7B2A0BD-88F8-418E-B5A8-3526562727F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817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680387"/>
            <a:ext cx="8352717" cy="1080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6000" dirty="0" smtClean="0">
                <a:solidFill>
                  <a:srgbClr val="0070C0"/>
                </a:solidFill>
                <a:latin typeface="華康隸書體W7" pitchFamily="65" charset="-120"/>
                <a:ea typeface="華康隸書體W7" pitchFamily="65" charset="-120"/>
              </a:rPr>
              <a:t>桃園市中壢區新明國小</a:t>
            </a:r>
            <a:endParaRPr lang="zh-TW" altLang="en-US" sz="6000" dirty="0">
              <a:solidFill>
                <a:srgbClr val="0070C0"/>
              </a:solidFill>
              <a:latin typeface="華康隸書體W7" pitchFamily="65" charset="-120"/>
              <a:ea typeface="華康隸書體W7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50858" y="2492896"/>
            <a:ext cx="4770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省水大作戰</a:t>
            </a:r>
            <a:endParaRPr lang="zh-TW" altLang="en-US" sz="7200" b="1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7" name="Picture 6" descr="可口可樂珍惜水資源環境保護善盡地球公民的責任- 今周刊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99"/>
          <a:stretch/>
        </p:blipFill>
        <p:spPr bwMode="auto">
          <a:xfrm>
            <a:off x="2987824" y="4077072"/>
            <a:ext cx="316835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chemeClr val="bg2">
                <a:lumMod val="40000"/>
                <a:lumOff val="60000"/>
              </a:schemeClr>
            </a:gs>
            <a:gs pos="89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5536" y="620688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0070C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為什麼要省水</a:t>
            </a:r>
            <a:endParaRPr lang="zh-TW" altLang="en-US" sz="6000" b="1" dirty="0">
              <a:solidFill>
                <a:srgbClr val="0070C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3386" y="2132856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zh-TW" sz="3600" u="sng" dirty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  <a:cs typeface="Arial" panose="020B0604020202020204" pitchFamily="34" charset="0"/>
              </a:rPr>
              <a:t>台灣</a:t>
            </a:r>
            <a:r>
              <a:rPr lang="zh-TW" altLang="zh-TW" sz="3600" dirty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  <a:cs typeface="Arial" panose="020B0604020202020204" pitchFamily="34" charset="0"/>
              </a:rPr>
              <a:t>地區每年有二千多公厘的雨量，但是</a:t>
            </a:r>
            <a:r>
              <a:rPr lang="zh-TW" altLang="zh-TW" sz="3600" dirty="0" smtClean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  <a:cs typeface="Arial" panose="020B0604020202020204" pitchFamily="34" charset="0"/>
              </a:rPr>
              <a:t>因為山坡</a:t>
            </a:r>
            <a:r>
              <a:rPr lang="zh-TW" altLang="zh-TW" sz="3600" dirty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  <a:cs typeface="Arial" panose="020B0604020202020204" pitchFamily="34" charset="0"/>
              </a:rPr>
              <a:t>陡峭、雨勢集中，加上河川</a:t>
            </a:r>
            <a:r>
              <a:rPr lang="zh-TW" altLang="zh-TW" sz="3600" dirty="0" smtClean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  <a:cs typeface="Arial" panose="020B0604020202020204" pitchFamily="34" charset="0"/>
              </a:rPr>
              <a:t>短促所以</a:t>
            </a:r>
            <a:r>
              <a:rPr lang="zh-TW" altLang="zh-TW" sz="3600" dirty="0">
                <a:solidFill>
                  <a:schemeClr val="bg1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  <a:cs typeface="Arial" panose="020B0604020202020204" pitchFamily="34" charset="0"/>
              </a:rPr>
              <a:t>大部分水都迅速的流入海洋，平均每人每日可分配之降水僅為世界平均之六分之一，是屬於水資源匱乏之區域</a:t>
            </a:r>
            <a:r>
              <a:rPr lang="zh-TW" altLang="zh-TW" dirty="0">
                <a:solidFill>
                  <a:srgbClr val="343434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  <a:cs typeface="Arial" panose="020B0604020202020204" pitchFamily="34" charset="0"/>
              </a:rPr>
              <a:t>。</a:t>
            </a:r>
            <a:endParaRPr lang="zh-TW" altLang="en-US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995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bg2">
                <a:lumMod val="40000"/>
                <a:lumOff val="60000"/>
              </a:schemeClr>
            </a:gs>
            <a:gs pos="89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95536" y="620688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0070C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為什麼要省水</a:t>
            </a:r>
            <a:endParaRPr lang="zh-TW" altLang="en-US" sz="6000" b="1" dirty="0">
              <a:solidFill>
                <a:srgbClr val="0070C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7584" y="2204864"/>
            <a:ext cx="7632848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3600" dirty="0">
                <a:solidFill>
                  <a:srgbClr val="343434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近年來，由於全球氣候異常變遷，國內也面臨枯旱的問題，各地都曾遭受到的水荒衝擊，甚至必須施行限水、休耕等措施，才能度過缺水危機。</a:t>
            </a:r>
            <a:endParaRPr lang="zh-TW" altLang="en-US" sz="3600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85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Check">
          <a:fgClr>
            <a:schemeClr val="bg2">
              <a:lumMod val="60000"/>
              <a:lumOff val="40000"/>
            </a:schemeClr>
          </a:fgClr>
          <a:bgClr>
            <a:schemeClr val="bg1">
              <a:lumMod val="10000"/>
              <a:lumOff val="9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滴水不漏。詳細說明如上列文字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9" t="12319" r="2561" b="46241"/>
          <a:stretch/>
        </p:blipFill>
        <p:spPr bwMode="auto">
          <a:xfrm>
            <a:off x="346226" y="3907183"/>
            <a:ext cx="4034070" cy="24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11560" y="628201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珍惜水資源</a:t>
            </a:r>
          </a:p>
        </p:txBody>
      </p:sp>
      <p:pic>
        <p:nvPicPr>
          <p:cNvPr id="4" name="Picture 2" descr="滴水不漏。詳細說明如上列文字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9" t="52640" r="2561" b="5920"/>
          <a:stretch/>
        </p:blipFill>
        <p:spPr bwMode="auto">
          <a:xfrm>
            <a:off x="4644008" y="3907183"/>
            <a:ext cx="4067944" cy="24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949788" y="841933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206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我可以這樣做</a:t>
            </a:r>
            <a:endParaRPr lang="zh-TW" altLang="en-US" sz="4000" b="1" dirty="0">
              <a:solidFill>
                <a:srgbClr val="00206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31113" y="2236371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CC660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滴水不露</a:t>
            </a:r>
            <a:r>
              <a:rPr lang="en-US" altLang="zh-TW" sz="4000" b="1" dirty="0" smtClean="0">
                <a:solidFill>
                  <a:srgbClr val="CC660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~</a:t>
            </a:r>
            <a:endParaRPr lang="zh-TW" altLang="en-US" sz="4000" b="1" dirty="0">
              <a:solidFill>
                <a:srgbClr val="CC660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07904" y="1971926"/>
            <a:ext cx="4536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CC660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檢查以下情形，若有發現，儘快修繕</a:t>
            </a:r>
            <a:endParaRPr lang="zh-TW" altLang="en-US" sz="4000" b="1" dirty="0">
              <a:solidFill>
                <a:srgbClr val="CC660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15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Check">
          <a:fgClr>
            <a:schemeClr val="bg2">
              <a:lumMod val="60000"/>
              <a:lumOff val="40000"/>
            </a:schemeClr>
          </a:fgClr>
          <a:bgClr>
            <a:schemeClr val="bg1">
              <a:lumMod val="10000"/>
              <a:lumOff val="9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拒絕浪費水。詳細說明如上列文字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7" t="17373" r="49174" b="41949"/>
          <a:stretch/>
        </p:blipFill>
        <p:spPr bwMode="auto">
          <a:xfrm>
            <a:off x="566767" y="4662365"/>
            <a:ext cx="1784373" cy="19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拒絕浪費水。詳細說明如上列文字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6" t="17796" r="25455" b="41526"/>
          <a:stretch/>
        </p:blipFill>
        <p:spPr bwMode="auto">
          <a:xfrm>
            <a:off x="6723367" y="1966974"/>
            <a:ext cx="2088232" cy="21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拒絕浪費水。詳細說明如上列文字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8" t="17373" r="2583" b="40678"/>
          <a:stretch/>
        </p:blipFill>
        <p:spPr bwMode="auto">
          <a:xfrm>
            <a:off x="6831389" y="4666554"/>
            <a:ext cx="1984428" cy="191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拒絕浪費水。詳細說明如上列文字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7" t="58050" r="49174" b="5085"/>
          <a:stretch/>
        </p:blipFill>
        <p:spPr bwMode="auto">
          <a:xfrm>
            <a:off x="2510053" y="4662365"/>
            <a:ext cx="1904004" cy="17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拒絕浪費水。詳細說明如上列文字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6" t="58050" r="25455" b="5085"/>
          <a:stretch/>
        </p:blipFill>
        <p:spPr bwMode="auto">
          <a:xfrm>
            <a:off x="4614611" y="4678092"/>
            <a:ext cx="2016224" cy="17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683568" y="620688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珍惜水資源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076056" y="83671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206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我可以這樣做</a:t>
            </a:r>
            <a:endParaRPr lang="zh-TW" altLang="en-US" sz="4000" b="1" dirty="0">
              <a:solidFill>
                <a:srgbClr val="00206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55969" y="198884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CC660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拒絕浪費</a:t>
            </a:r>
            <a:r>
              <a:rPr lang="en-US" altLang="zh-TW" sz="4000" b="1" dirty="0" smtClean="0">
                <a:solidFill>
                  <a:srgbClr val="CC660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~</a:t>
            </a:r>
            <a:endParaRPr lang="zh-TW" altLang="en-US" sz="4000" b="1" dirty="0">
              <a:solidFill>
                <a:srgbClr val="CC660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55968" y="2852936"/>
            <a:ext cx="4812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CC660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檢查下列壞習慣，若有發現，儘快改進。</a:t>
            </a:r>
            <a:endParaRPr lang="zh-TW" altLang="en-US" sz="4000" b="1" dirty="0">
              <a:solidFill>
                <a:srgbClr val="CC660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430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Check">
          <a:fgClr>
            <a:schemeClr val="bg2">
              <a:lumMod val="60000"/>
              <a:lumOff val="40000"/>
            </a:schemeClr>
          </a:fgClr>
          <a:bgClr>
            <a:schemeClr val="bg1">
              <a:lumMod val="10000"/>
              <a:lumOff val="9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683568" y="620688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珍惜水資源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076056" y="83671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206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我可以這樣做</a:t>
            </a:r>
            <a:endParaRPr lang="zh-TW" altLang="en-US" sz="4000" b="1" dirty="0">
              <a:solidFill>
                <a:srgbClr val="00206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2" name="sa0ww-rv0f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227687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bg2">
                <a:lumMod val="40000"/>
                <a:lumOff val="60000"/>
              </a:schemeClr>
            </a:gs>
            <a:gs pos="89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539552" y="620688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0070C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省水小妙招</a:t>
            </a:r>
            <a:endParaRPr lang="zh-TW" altLang="en-US" sz="6000" b="1" dirty="0">
              <a:solidFill>
                <a:srgbClr val="0070C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2" name="矩形圖說文字 1"/>
          <p:cNvSpPr/>
          <p:nvPr/>
        </p:nvSpPr>
        <p:spPr>
          <a:xfrm>
            <a:off x="755576" y="2276872"/>
            <a:ext cx="432048" cy="288032"/>
          </a:xfrm>
          <a:prstGeom prst="wedgeRectCallout">
            <a:avLst>
              <a:gd name="adj1" fmla="val 80124"/>
              <a:gd name="adj2" fmla="val 7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403648" y="2132856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洗澡時用淋浴，蓮蓬頭條成低水量</a:t>
            </a:r>
            <a:endParaRPr lang="zh-TW" altLang="en-US" sz="2800" b="1" dirty="0">
              <a:solidFill>
                <a:srgbClr val="7030A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756671" y="3061409"/>
            <a:ext cx="432048" cy="288032"/>
          </a:xfrm>
          <a:prstGeom prst="wedgeRectCallout">
            <a:avLst>
              <a:gd name="adj1" fmla="val 80124"/>
              <a:gd name="adj2" fmla="val 7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403648" y="287935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刷牙時</a:t>
            </a:r>
            <a:r>
              <a:rPr lang="zh-TW" altLang="en-US" sz="2800" b="1" dirty="0" smtClean="0">
                <a:solidFill>
                  <a:srgbClr val="7030A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使用漱口杯，減少水的浪費</a:t>
            </a:r>
            <a:endParaRPr lang="zh-TW" altLang="en-US" sz="2800" b="1" dirty="0">
              <a:solidFill>
                <a:srgbClr val="7030A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9" name="矩形圖說文字 8"/>
          <p:cNvSpPr/>
          <p:nvPr/>
        </p:nvSpPr>
        <p:spPr>
          <a:xfrm>
            <a:off x="755576" y="3803861"/>
            <a:ext cx="432048" cy="288032"/>
          </a:xfrm>
          <a:prstGeom prst="wedgeRectCallout">
            <a:avLst>
              <a:gd name="adj1" fmla="val 80124"/>
              <a:gd name="adj2" fmla="val 7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403648" y="362586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洗米水可以拿來再利用，澆花洗車都好用</a:t>
            </a:r>
            <a:endParaRPr lang="zh-TW" altLang="en-US" sz="2800" b="1" dirty="0">
              <a:solidFill>
                <a:srgbClr val="7030A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403648" y="4420227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洗手搓肥皂時，先關水龍頭</a:t>
            </a:r>
            <a:endParaRPr lang="zh-TW" altLang="en-US" sz="2800" b="1" dirty="0">
              <a:solidFill>
                <a:srgbClr val="7030A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12" name="矩形圖說文字 11"/>
          <p:cNvSpPr/>
          <p:nvPr/>
        </p:nvSpPr>
        <p:spPr>
          <a:xfrm>
            <a:off x="755576" y="4544720"/>
            <a:ext cx="432048" cy="288032"/>
          </a:xfrm>
          <a:prstGeom prst="wedgeRectCallout">
            <a:avLst>
              <a:gd name="adj1" fmla="val 80124"/>
              <a:gd name="adj2" fmla="val 7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755576" y="5285579"/>
            <a:ext cx="432048" cy="288032"/>
          </a:xfrm>
          <a:prstGeom prst="wedgeRectCallout">
            <a:avLst>
              <a:gd name="adj1" fmla="val 80124"/>
              <a:gd name="adj2" fmla="val 7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403648" y="5167985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盡量買有省水標章的產品</a:t>
            </a:r>
            <a:endParaRPr lang="zh-TW" altLang="en-US" sz="2800" b="1" dirty="0">
              <a:solidFill>
                <a:srgbClr val="7030A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9218" name="Picture 2" descr="環保標章_彰化縣環境保護局兒童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t="7406" r="13960" b="5772"/>
          <a:stretch/>
        </p:blipFill>
        <p:spPr bwMode="auto">
          <a:xfrm>
            <a:off x="7596336" y="2329716"/>
            <a:ext cx="136815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✔️(表情樣式)打勾Emoji高清大圖和Unicode信息| Emoji表情符號詞典📓 | EmojiAll中文官方網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213285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✔️(表情樣式)打勾Emoji高清大圖和Unicode信息| Emoji表情符號詞典📓 | EmojiAll中文官方網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2899571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✔️(表情樣式)打勾Emoji高清大圖和Unicode信息| Emoji表情符號詞典📓 | EmojiAll中文官方網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3656127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✔️(表情樣式)打勾Emoji高清大圖和Unicode信息| Emoji表情符號詞典📓 | EmojiAll中文官方網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5" y="4390259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✔️(表情樣式)打勾Emoji高清大圖和Unicode信息| Emoji表情符號詞典📓 | EmojiAll中文官方網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5" y="5142563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2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Check">
          <a:fgClr>
            <a:schemeClr val="bg2">
              <a:lumMod val="60000"/>
              <a:lumOff val="40000"/>
            </a:schemeClr>
          </a:fgClr>
          <a:bgClr>
            <a:schemeClr val="bg1">
              <a:lumMod val="10000"/>
              <a:lumOff val="9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11560" y="546883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0070C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一桶水的旅行</a:t>
            </a:r>
            <a:endParaRPr lang="zh-TW" altLang="en-US" sz="6000" b="1" dirty="0">
              <a:solidFill>
                <a:srgbClr val="0070C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3" name="b74b8-58sp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772816"/>
            <a:ext cx="8100392" cy="45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44298" y="764704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節約用水</a:t>
            </a:r>
            <a:endParaRPr lang="zh-TW" altLang="en-US" sz="6000" b="1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7584" y="2162502"/>
            <a:ext cx="5904656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3600" dirty="0" smtClean="0">
                <a:solidFill>
                  <a:srgbClr val="343434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不論在家裡或是在學校，</a:t>
            </a:r>
            <a:endParaRPr lang="en-US" altLang="zh-TW" sz="3600" dirty="0" smtClean="0">
              <a:solidFill>
                <a:srgbClr val="343434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3600" dirty="0" smtClean="0">
                <a:solidFill>
                  <a:srgbClr val="343434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都從這刻起養成</a:t>
            </a:r>
            <a:r>
              <a:rPr lang="zh-TW" altLang="en-US" sz="3600" dirty="0">
                <a:solidFill>
                  <a:srgbClr val="343434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節約</a:t>
            </a:r>
            <a:r>
              <a:rPr lang="zh-TW" altLang="en-US" sz="3600" dirty="0" smtClean="0">
                <a:solidFill>
                  <a:srgbClr val="343434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用</a:t>
            </a:r>
            <a:endParaRPr lang="en-US" altLang="zh-TW" sz="3600" dirty="0" smtClean="0">
              <a:solidFill>
                <a:srgbClr val="343434"/>
              </a:solidFill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3600" dirty="0" smtClean="0">
                <a:solidFill>
                  <a:srgbClr val="343434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水</a:t>
            </a:r>
            <a:r>
              <a:rPr lang="zh-TW" altLang="en-US" sz="3600" dirty="0">
                <a:solidFill>
                  <a:srgbClr val="343434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的好</a:t>
            </a:r>
            <a:r>
              <a:rPr lang="zh-TW" altLang="en-US" sz="3600" dirty="0" smtClean="0">
                <a:solidFill>
                  <a:srgbClr val="343434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習慣</a:t>
            </a:r>
            <a:r>
              <a:rPr lang="en-US" altLang="zh-TW" sz="3600" dirty="0" smtClean="0">
                <a:solidFill>
                  <a:srgbClr val="343434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~</a:t>
            </a:r>
            <a:endParaRPr lang="zh-TW" altLang="en-US" sz="3600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43608" y="4869160"/>
            <a:ext cx="7632848" cy="74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3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節約用水起步</a:t>
            </a:r>
            <a:r>
              <a:rPr lang="zh-TW" altLang="en-US" sz="3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走   省水習慣要長久</a:t>
            </a:r>
            <a:endParaRPr lang="zh-TW" altLang="en-US" sz="3600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pic>
        <p:nvPicPr>
          <p:cNvPr id="10242" name="Picture 2" descr="再不节约用水，你就是水资源危机的元凶！ - 每日头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46" y="2127452"/>
            <a:ext cx="2427034" cy="173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帶狀">
  <a:themeElements>
    <a:clrScheme name="帶狀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帶狀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帶狀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TM03090430[[fn=帶狀]]</Template>
  <TotalTime>948</TotalTime>
  <Words>252</Words>
  <Application>Microsoft Office PowerPoint</Application>
  <PresentationFormat>如螢幕大小 (4:3)</PresentationFormat>
  <Paragraphs>28</Paragraphs>
  <Slides>9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7" baseType="lpstr">
      <vt:lpstr>王漢宗特黑體繁</vt:lpstr>
      <vt:lpstr>王漢宗超明體繁</vt:lpstr>
      <vt:lpstr>華康隸書體W7</vt:lpstr>
      <vt:lpstr>新細明體</vt:lpstr>
      <vt:lpstr>Arial</vt:lpstr>
      <vt:lpstr>Corbel</vt:lpstr>
      <vt:lpstr>Wingdings</vt:lpstr>
      <vt:lpstr>帶狀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105學年度 書包減重宣導</dc:title>
  <dc:creator>USER</dc:creator>
  <cp:lastModifiedBy>user</cp:lastModifiedBy>
  <cp:revision>69</cp:revision>
  <dcterms:created xsi:type="dcterms:W3CDTF">2017-02-15T05:53:23Z</dcterms:created>
  <dcterms:modified xsi:type="dcterms:W3CDTF">2021-04-13T07:23:22Z</dcterms:modified>
</cp:coreProperties>
</file>