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74" r:id="rId6"/>
    <p:sldId id="275" r:id="rId7"/>
    <p:sldId id="269" r:id="rId8"/>
    <p:sldId id="271" r:id="rId9"/>
    <p:sldId id="259" r:id="rId10"/>
    <p:sldId id="267" r:id="rId11"/>
    <p:sldId id="268" r:id="rId12"/>
    <p:sldId id="273" r:id="rId13"/>
    <p:sldId id="272" r:id="rId14"/>
    <p:sldId id="260" r:id="rId15"/>
    <p:sldId id="276" r:id="rId16"/>
    <p:sldId id="265" r:id="rId17"/>
    <p:sldId id="266" r:id="rId18"/>
    <p:sldId id="279" r:id="rId19"/>
    <p:sldId id="280" r:id="rId20"/>
    <p:sldId id="277" r:id="rId21"/>
    <p:sldId id="278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3A769C-0824-48DD-B9A5-3999292EF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2A24BE7-5FEF-4F82-A978-BEF2C44ED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50D629-9CB1-4D7F-BD9F-1E793C27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EBBB7B-8AEC-405B-A1FA-412AAF56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814A39-4E97-4D73-B65E-E4E51115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14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84B42-F451-440E-94E2-2F4E8549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890C447-CA61-4D72-866E-F98BF63F6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6A3730-AB6E-43C2-8C45-0E7020CB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B0D474-3D57-4285-96BC-12AA3C45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E09A79-B232-4989-837B-870C0E84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94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7126143-804B-45EE-9BC4-7DA02218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8408469-1BED-4201-995C-C92409422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7C23CE-925D-4A5A-999B-033D7D71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688785-E36B-471C-9AC2-D9D2EE27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DC43A7-0E5A-4B35-A483-9D247EE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2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11682B-1074-4898-9525-8A4E9F1A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BA0597-64C2-459E-899A-6B8F89CB6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996EF8-3A02-43DA-A710-AED4D2D4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6E13E5-4F57-4465-9C43-19A36F5A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8EEEBA-4224-4F84-AD84-1A943585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05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6E70DD-19A9-4B1A-BE69-C91A8C5F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E07E0F-0C78-4760-ADB3-08A4D6ADC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AE7BE5-F76F-46B0-86B0-346434FE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5D64BE-570C-4E6E-B38D-AB4F88D6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174BE5-0853-4633-823C-17EB8374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21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63F73E-5549-429F-A83C-D95C23D3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B678BF-74DF-4E07-A406-B28D97721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4E171F-7A5A-4301-B6E6-64A953D29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1514F9-CD42-4BE2-B669-39A80C40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F5BFA4-6428-418D-909A-D5C88BB0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3CF047-37F9-410E-B006-ED045700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42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3189C4-3020-4CD4-9355-00500076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1A7BB0-110D-4550-94FD-C3B6BE51F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AC5B989-0399-40C1-B2A3-695BBA8C6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7F12B20-6EA0-458C-97B8-DA2C43A7E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6CA11DA-9759-4B91-8447-7CDB74A02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A733B3E-728A-45B9-9DAB-5C398145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FCBDEC1-7011-4071-800A-906589F1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2DE2A5C-E98C-4112-97DB-7F8BB13E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9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74FD59-5178-4828-9692-52606B44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792D393-31B8-4CF1-8BEC-D309EFA9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75105AF-A164-41D7-B2B7-6BE09892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AD930D-6A80-4B41-B7C8-59C3605F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86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770B11A-4C4A-4DF3-8C26-1B4D1A5F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4692BB-AB51-4F76-BF80-9457180B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B880D3-C120-4E12-BC0D-FF9A38AA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94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69C586-1517-48A1-88A4-AC06FBFB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696389-C656-482A-85B8-8089387C1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7E9104-A819-4243-8EF1-EAD1F962D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4EE0D2-F802-403C-B6BA-995AE15A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34810ED-16C9-43AA-922B-D3C352D8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7A007B-D1EA-4C43-B91D-D26401F9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93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B70FD4-7016-4488-A112-06CC923B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96EB9C3-A49A-416E-B8C6-A04B67406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2FBB263-48CC-471C-96C9-72EB1FFC3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3E86B7-D6ED-47E2-9836-45A28C2C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93C0B1-85A1-4DCB-8418-5318609A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CB602F-185E-4AAB-9DD8-1D64C7AB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00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2FBF04B-5501-4331-94B4-08658509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12BFAF-EABC-45D3-9853-D12772C99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33112A-AA94-4E9A-A9BF-6DCBA639C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A128-7548-41E5-AA97-427A16EFE3D5}" type="datetimeFigureOut">
              <a:rPr lang="zh-TW" altLang="en-US" smtClean="0"/>
              <a:t>2022/2/20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FCC6A6-627D-4C78-8D10-56074035C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5963C4-91B4-4A3F-81D3-FE2703449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11E6-51C1-4C87-8FCC-652E6A31AA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50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F87D77E-628F-43EF-B7D0-D4EDBA26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3" y="2621051"/>
            <a:ext cx="4078287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3B084627-0F54-45CC-B9AC-6162A5DBF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260" y="1352077"/>
            <a:ext cx="4535488" cy="1655762"/>
          </a:xfrm>
          <a:prstGeom prst="wedgeRoundRectCallout">
            <a:avLst>
              <a:gd name="adj1" fmla="val 77220"/>
              <a:gd name="adj2" fmla="val 3755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DFB8776-B148-4F96-AE4F-CFD61D31A332}"/>
              </a:ext>
            </a:extLst>
          </p:cNvPr>
          <p:cNvSpPr txBox="1"/>
          <p:nvPr/>
        </p:nvSpPr>
        <p:spPr>
          <a:xfrm>
            <a:off x="2304186" y="1672126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ea typeface="華康儷粗圓" pitchFamily="49" charset="-120"/>
              </a:rPr>
              <a:t> </a:t>
            </a:r>
            <a:r>
              <a:rPr lang="zh-TW" altLang="en-US" sz="6600" b="1" dirty="0">
                <a:solidFill>
                  <a:srgbClr val="0070C0"/>
                </a:solidFill>
                <a:ea typeface="標楷體" panose="03000509000000000000" pitchFamily="65" charset="-120"/>
              </a:rPr>
              <a:t>標線篇</a:t>
            </a:r>
            <a:endParaRPr lang="zh-TW" alt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8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B84A36-9BD9-4A73-BE2C-A1673655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雙黃實線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EAFE7F-8CBC-4A8D-B869-D5DCF17E8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5950A1-ADCB-4340-9134-E713D746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5801782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BF52A4A-F3A6-4C02-ADBF-DDC8153B55FA}"/>
              </a:ext>
            </a:extLst>
          </p:cNvPr>
          <p:cNvSpPr txBox="1"/>
          <p:nvPr/>
        </p:nvSpPr>
        <p:spPr>
          <a:xfrm>
            <a:off x="6931208" y="2239617"/>
            <a:ext cx="413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i="0" dirty="0">
                <a:solidFill>
                  <a:srgbClr val="3131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劃分路面成雙向車道，禁止車輛跨越、超車和迴轉。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01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CCE9FE-6355-430F-A92F-65B25758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黃實線＋黃虛線</a:t>
            </a:r>
          </a:p>
        </p:txBody>
      </p:sp>
      <p:pic>
        <p:nvPicPr>
          <p:cNvPr id="2050" name="Picture 2" descr="馬路中間的單黃線和雙黃線有啥區別？ - 壹讀">
            <a:extLst>
              <a:ext uri="{FF2B5EF4-FFF2-40B4-BE49-F238E27FC236}">
                <a16:creationId xmlns:a16="http://schemas.microsoft.com/office/drawing/2014/main" id="{4CAAEA8C-3947-450D-B12C-4B44C19D81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4" y="2513565"/>
            <a:ext cx="5575952" cy="33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BAFF7DD-B74D-47CD-9334-814743498580}"/>
              </a:ext>
            </a:extLst>
          </p:cNvPr>
          <p:cNvSpPr txBox="1"/>
          <p:nvPr/>
        </p:nvSpPr>
        <p:spPr>
          <a:xfrm>
            <a:off x="6665844" y="2688029"/>
            <a:ext cx="506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i="0" dirty="0">
                <a:solidFill>
                  <a:srgbClr val="3131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單向禁止超車線，用黃實線配合黃虛線，在實線一面之車輛禁止超車，在虛線一面之車輛允許超車。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3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1AA3F4-F80C-4413-811D-9A9222CE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網狀線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AE2C42B-BCE6-44FF-A101-7C3E2F6AD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38" y="16906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DD12F6F-0F34-4280-8A53-E024D96A7A36}"/>
              </a:ext>
            </a:extLst>
          </p:cNvPr>
          <p:cNvSpPr txBox="1"/>
          <p:nvPr/>
        </p:nvSpPr>
        <p:spPr>
          <a:xfrm>
            <a:off x="7063409" y="1690688"/>
            <a:ext cx="492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i="0" dirty="0">
                <a:solidFill>
                  <a:srgbClr val="313131"/>
                </a:solidFill>
                <a:effectLst/>
                <a:latin typeface="Noto Sans TC"/>
              </a:rPr>
              <a:t>告示車輛駕駛人禁止在設置本標線之範圍內臨時停車，防止交通阻塞。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014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B1CAF7-7080-4A5E-8338-97E5197F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紅線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C83E6A-5C17-48CB-9512-5BA2CA049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禁止臨時</a:t>
            </a:r>
          </a:p>
        </p:txBody>
      </p:sp>
    </p:spTree>
    <p:extLst>
      <p:ext uri="{BB962C8B-B14F-4D97-AF65-F5344CB8AC3E}">
        <p14:creationId xmlns:p14="http://schemas.microsoft.com/office/powerpoint/2010/main" val="152811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4E8E3F-B223-439E-953F-67339D83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120" indent="-198120" algn="ctr">
              <a:lnSpc>
                <a:spcPts val="2000"/>
              </a:lnSpc>
            </a:pPr>
            <a:r>
              <a:rPr lang="zh-TW" altLang="en-US" dirty="0"/>
              <a:t>                         紅實線</a:t>
            </a:r>
            <a:r>
              <a:rPr lang="en-US" altLang="zh-TW" dirty="0"/>
              <a:t>:</a:t>
            </a:r>
            <a:r>
              <a:rPr lang="zh-TW" altLang="zh-TW" sz="32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禁止臨時停車的記號</a:t>
            </a:r>
            <a:br>
              <a:rPr lang="zh-TW" altLang="zh-TW" sz="3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</a:br>
            <a:r>
              <a:rPr lang="zh-TW" altLang="en-US" sz="3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  </a:t>
            </a:r>
            <a:endParaRPr lang="zh-TW" alt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2ECDB15-0EDC-4C31-8162-955C46258C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2" y="1690688"/>
            <a:ext cx="6262979" cy="422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6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FBB880-CE95-4E90-BA4B-59ACE949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輔助標線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8B5FF6-D6FB-489E-BCCF-8DC53691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385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E1EF0A-BE1A-40D6-87A7-EEC7AF19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槽化線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9876FDF-F8CD-4080-B799-21711BB0A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6732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FB54203-CF07-457A-89C0-84227ECDCE70}"/>
              </a:ext>
            </a:extLst>
          </p:cNvPr>
          <p:cNvSpPr txBox="1"/>
          <p:nvPr/>
        </p:nvSpPr>
        <p:spPr>
          <a:xfrm>
            <a:off x="7275443" y="2584174"/>
            <a:ext cx="4598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i="0" dirty="0">
                <a:effectLst/>
                <a:latin typeface="Noto Sans TC"/>
              </a:rPr>
              <a:t>槽化線通常畫設於交岔路口、立體交岔的匝道口等地點，用來引導駕駛人依照指示的路線行駛，禁止跨越。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526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6E3925-619B-4749-B4EF-846A0158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車種專用車道線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53E62F1-4284-4B8F-8F8B-A08822CF4F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52487" y="2072314"/>
            <a:ext cx="4899992" cy="32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我能你也能之四十歲滷肉腳環島13天-10">
            <a:extLst>
              <a:ext uri="{FF2B5EF4-FFF2-40B4-BE49-F238E27FC236}">
                <a16:creationId xmlns:a16="http://schemas.microsoft.com/office/drawing/2014/main" id="{82545E6F-C9B3-4EBF-A160-AA2432A6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22" y="2025284"/>
            <a:ext cx="4423948" cy="33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30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323B2-9201-49AE-AC41-3A05D4E5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標字</a:t>
            </a:r>
          </a:p>
        </p:txBody>
      </p:sp>
      <p:pic>
        <p:nvPicPr>
          <p:cNvPr id="7170" name="Picture 2" descr="超狂減速慢行標線！200多米長窄巷「慢慢慢慢慢慢...」 - 生活- 自由時報電子報">
            <a:extLst>
              <a:ext uri="{FF2B5EF4-FFF2-40B4-BE49-F238E27FC236}">
                <a16:creationId xmlns:a16="http://schemas.microsoft.com/office/drawing/2014/main" id="{4BBA3B2E-0E05-4981-A7F1-055637BF33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8188"/>
            <a:ext cx="4871830" cy="365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岔路標線新北12區優先試辦- 地方- 自由時報電子報">
            <a:extLst>
              <a:ext uri="{FF2B5EF4-FFF2-40B4-BE49-F238E27FC236}">
                <a16:creationId xmlns:a16="http://schemas.microsoft.com/office/drawing/2014/main" id="{DB97F441-1A0C-439B-BA77-FC31E02F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05" y="1818189"/>
            <a:ext cx="4871830" cy="36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4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0B950-051B-4B3D-B13C-5D34DB00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機車停等區線</a:t>
            </a:r>
          </a:p>
        </p:txBody>
      </p:sp>
      <p:pic>
        <p:nvPicPr>
          <p:cNvPr id="9218" name="Picture 2" descr="新竹首條機車藍色專用道上路網友不買單：根本犁田專用道">
            <a:extLst>
              <a:ext uri="{FF2B5EF4-FFF2-40B4-BE49-F238E27FC236}">
                <a16:creationId xmlns:a16="http://schemas.microsoft.com/office/drawing/2014/main" id="{8805266C-6F0E-4BD9-8E11-E6E71C90B8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14" y="1825625"/>
            <a:ext cx="89237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6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36B92F-EFBC-4503-BA4B-5C2C4D11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白線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74F43C-8D97-4ED1-952C-E1A42C0E0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分隔「同向」車道</a:t>
            </a:r>
            <a:endParaRPr lang="en-US" altLang="zh-TW" dirty="0"/>
          </a:p>
          <a:p>
            <a:r>
              <a:rPr lang="zh-TW" altLang="en-US" dirty="0"/>
              <a:t>禁止變換車道</a:t>
            </a:r>
          </a:p>
        </p:txBody>
      </p:sp>
    </p:spTree>
    <p:extLst>
      <p:ext uri="{BB962C8B-B14F-4D97-AF65-F5344CB8AC3E}">
        <p14:creationId xmlns:p14="http://schemas.microsoft.com/office/powerpoint/2010/main" val="305518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B80675-0071-4451-8E62-9BEAC552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反光導標</a:t>
            </a:r>
          </a:p>
        </p:txBody>
      </p:sp>
      <p:pic>
        <p:nvPicPr>
          <p:cNvPr id="5122" name="Picture 2" descr="塑膠反光導標問題- 鑫富海國際股份有限公司">
            <a:extLst>
              <a:ext uri="{FF2B5EF4-FFF2-40B4-BE49-F238E27FC236}">
                <a16:creationId xmlns:a16="http://schemas.microsoft.com/office/drawing/2014/main" id="{396E5ADD-DAA6-41D7-8BE0-3F69A3FB8A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82" y="1983637"/>
            <a:ext cx="5012523" cy="37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74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C8A70-2AE0-4C1E-BA02-D45A8A11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危險標記</a:t>
            </a:r>
          </a:p>
        </p:txBody>
      </p:sp>
      <p:pic>
        <p:nvPicPr>
          <p:cNvPr id="6146" name="Picture 2" descr="交通反光導標| 旭宏國際有限公司">
            <a:extLst>
              <a:ext uri="{FF2B5EF4-FFF2-40B4-BE49-F238E27FC236}">
                <a16:creationId xmlns:a16="http://schemas.microsoft.com/office/drawing/2014/main" id="{06A562D9-AF1E-4979-8D2D-6BAD10AD9C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11" y="1867693"/>
            <a:ext cx="4026178" cy="40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6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23B4A-42AB-4F96-AA60-B8BC1B02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白實線、白虛線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9574A6-8BCB-48B2-B3E5-7181E01A30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0" y="1457711"/>
            <a:ext cx="6713552" cy="50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79EB999-278F-4240-A600-6681030D6D53}"/>
              </a:ext>
            </a:extLst>
          </p:cNvPr>
          <p:cNvSpPr txBox="1"/>
          <p:nvPr/>
        </p:nvSpPr>
        <p:spPr>
          <a:xfrm>
            <a:off x="7421217" y="2040835"/>
            <a:ext cx="4545496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8120">
              <a:lnSpc>
                <a:spcPts val="2000"/>
              </a:lnSpc>
            </a:pPr>
            <a:r>
              <a:rPr lang="zh-TW" altLang="en-US" sz="18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白實線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</a:p>
          <a:p>
            <a:pPr marL="198120">
              <a:lnSpc>
                <a:spcPts val="2000"/>
              </a:lnSpc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1.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畫在</a:t>
            </a:r>
            <a:r>
              <a:rPr lang="zh-TW" altLang="zh-TW" sz="1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路段中間，用來分隔快慢車道，</a:t>
            </a:r>
            <a:r>
              <a:rPr lang="en-US" altLang="zh-TW" sz="1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</a:p>
          <a:p>
            <a:pPr marL="198120">
              <a:lnSpc>
                <a:spcPts val="2000"/>
              </a:lnSpc>
            </a:pPr>
            <a:r>
              <a:rPr lang="en-US" altLang="zh-TW" dirty="0"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r>
              <a:rPr lang="zh-TW" altLang="zh-TW" sz="1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或指示車道的範圍。</a:t>
            </a:r>
            <a:endParaRPr lang="en-US" altLang="zh-TW" sz="1800" dirty="0">
              <a:effectLst/>
              <a:latin typeface="新細明體" panose="02020500000000000000" pitchFamily="18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98120">
              <a:lnSpc>
                <a:spcPts val="2000"/>
              </a:lnSpc>
            </a:pPr>
            <a:r>
              <a:rPr lang="en-US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畫在路口的白實線則是停止線。</a:t>
            </a:r>
            <a:endParaRPr lang="en-US" altLang="zh-TW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98120">
              <a:lnSpc>
                <a:spcPts val="2000"/>
              </a:lnSpc>
            </a:pPr>
            <a:r>
              <a:rPr lang="en-US" altLang="zh-TW" sz="18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設於路側則是車輛停放線、路面 邊線</a:t>
            </a:r>
            <a:endParaRPr lang="zh-TW" altLang="zh-TW" sz="18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8E71A97-92C9-45CB-B270-C4FB03787558}"/>
              </a:ext>
            </a:extLst>
          </p:cNvPr>
          <p:cNvSpPr txBox="1"/>
          <p:nvPr/>
        </p:nvSpPr>
        <p:spPr>
          <a:xfrm>
            <a:off x="7549762" y="3796175"/>
            <a:ext cx="4416951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0" indent="-146050">
              <a:lnSpc>
                <a:spcPts val="2000"/>
              </a:lnSpc>
            </a:pPr>
            <a:r>
              <a:rPr lang="zh-TW" alt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白虛線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146050" indent="-146050">
              <a:lnSpc>
                <a:spcPts val="2000"/>
              </a:lnSpc>
            </a:pPr>
            <a:r>
              <a:rPr lang="zh-TW" altLang="en-US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畫在車道中間，是用來分隔同方向的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146050" indent="-146050">
              <a:lnSpc>
                <a:spcPts val="2000"/>
              </a:lnSpc>
            </a:pPr>
            <a:r>
              <a:rPr lang="en-US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車的車道或用來指示行車的安全</a:t>
            </a:r>
            <a:r>
              <a:rPr lang="zh-TW" alt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距</a:t>
            </a:r>
            <a:r>
              <a:rPr lang="zh-TW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離</a:t>
            </a:r>
            <a:r>
              <a:rPr lang="zh-TW" alt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6050" indent="-146050">
              <a:lnSpc>
                <a:spcPts val="2000"/>
              </a:lnSpc>
            </a:pPr>
            <a:r>
              <a:rPr lang="en-US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2.</a:t>
            </a:r>
            <a:r>
              <a:rPr lang="zh-TW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而畫在路口的，是用來引導車子行進的。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433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875F97-9CA3-4CCA-890F-95E756C2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白實線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路面邊線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7069DBB-44C5-4BCF-8DC6-536327EBF5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6" y="1958147"/>
            <a:ext cx="65219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763F14C-DDFA-4D46-A233-BA5CE2BD9CD4}"/>
              </a:ext>
            </a:extLst>
          </p:cNvPr>
          <p:cNvSpPr txBox="1"/>
          <p:nvPr/>
        </p:nvSpPr>
        <p:spPr>
          <a:xfrm>
            <a:off x="7474226" y="2358887"/>
            <a:ext cx="4055165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8120">
              <a:lnSpc>
                <a:spcPts val="2000"/>
              </a:lnSpc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畫在</a:t>
            </a:r>
            <a:r>
              <a:rPr lang="zh-TW" altLang="zh-TW" sz="1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路段中間，用來分隔快慢車道，</a:t>
            </a:r>
            <a:endParaRPr lang="en-US" altLang="zh-TW" sz="1800" dirty="0">
              <a:effectLst/>
              <a:latin typeface="新細明體" panose="02020500000000000000" pitchFamily="18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98120">
              <a:lnSpc>
                <a:spcPts val="2000"/>
              </a:lnSpc>
            </a:pPr>
            <a:r>
              <a:rPr lang="zh-TW" altLang="zh-TW" sz="1800" dirty="0"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或指示車道的範圍。</a:t>
            </a:r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402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D3400-9EF8-477A-B8BA-AA2353F3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雙白實線</a:t>
            </a:r>
          </a:p>
        </p:txBody>
      </p:sp>
      <p:pic>
        <p:nvPicPr>
          <p:cNvPr id="3074" name="Picture 2" descr="搶錢啦！基隆中正路段雙白線被檢舉達人盯上| 好房網News">
            <a:extLst>
              <a:ext uri="{FF2B5EF4-FFF2-40B4-BE49-F238E27FC236}">
                <a16:creationId xmlns:a16="http://schemas.microsoft.com/office/drawing/2014/main" id="{F084F933-1487-4A30-994A-07626F485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213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9A626EC-EE6B-4A84-BF1B-3E328985CAB9}"/>
              </a:ext>
            </a:extLst>
          </p:cNvPr>
          <p:cNvSpPr txBox="1"/>
          <p:nvPr/>
        </p:nvSpPr>
        <p:spPr>
          <a:xfrm>
            <a:off x="7103165" y="2146852"/>
            <a:ext cx="469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設於路段中，是用來分隔「同向」車道，並禁止變換車道。</a:t>
            </a:r>
          </a:p>
        </p:txBody>
      </p:sp>
    </p:spTree>
    <p:extLst>
      <p:ext uri="{BB962C8B-B14F-4D97-AF65-F5344CB8AC3E}">
        <p14:creationId xmlns:p14="http://schemas.microsoft.com/office/powerpoint/2010/main" val="241165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699618-CCA0-46AF-8201-766A305C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雙白虛線</a:t>
            </a:r>
          </a:p>
        </p:txBody>
      </p:sp>
      <p:pic>
        <p:nvPicPr>
          <p:cNvPr id="4098" name="Picture 2" descr="調撥車道真危險- U-CAR討論區">
            <a:extLst>
              <a:ext uri="{FF2B5EF4-FFF2-40B4-BE49-F238E27FC236}">
                <a16:creationId xmlns:a16="http://schemas.microsoft.com/office/drawing/2014/main" id="{B33B7E47-F957-475A-BD3F-F33B2DB893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3" y="1544914"/>
            <a:ext cx="4649734" cy="26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604A9A7-303E-42CD-9E67-C6C8806B4E10}"/>
              </a:ext>
            </a:extLst>
          </p:cNvPr>
          <p:cNvSpPr txBox="1"/>
          <p:nvPr/>
        </p:nvSpPr>
        <p:spPr>
          <a:xfrm>
            <a:off x="6612834" y="1674674"/>
            <a:ext cx="5433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記得看到這種線條時，會搭配其他的標誌同時出現，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dirty="0"/>
              <a:t>1.</a:t>
            </a:r>
            <a:r>
              <a:rPr lang="zh-TW" altLang="en-US" dirty="0"/>
              <a:t>在路口「橫向」劃設，即表示這條道路為支線</a:t>
            </a:r>
            <a:endParaRPr lang="en-US" altLang="zh-TW" dirty="0"/>
          </a:p>
          <a:p>
            <a:r>
              <a:rPr lang="en-US" altLang="zh-TW" dirty="0"/>
              <a:t>   </a:t>
            </a:r>
            <a:r>
              <a:rPr lang="zh-TW" altLang="en-US" dirty="0"/>
              <a:t>，應停等讓路；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dirty="0"/>
              <a:t>2.</a:t>
            </a:r>
            <a:r>
              <a:rPr lang="zh-TW" altLang="en-US" dirty="0"/>
              <a:t>在路段中「直向」劃設，即表示此路段會搭配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zh-TW" altLang="en-US" dirty="0"/>
              <a:t>標誌標面文 字，隨告示時間改變為調撥車道使用。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100" name="Picture 4" descr="雙白虛線道路上為什麼要分黃線、白線、雙黃線、雙白線? – QPHII">
            <a:extLst>
              <a:ext uri="{FF2B5EF4-FFF2-40B4-BE49-F238E27FC236}">
                <a16:creationId xmlns:a16="http://schemas.microsoft.com/office/drawing/2014/main" id="{A9DCC386-8E07-44F4-A195-6F71C2FB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29" y="3654563"/>
            <a:ext cx="4457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58845B6-B524-49EF-9C2D-8ECAACB59B90}"/>
              </a:ext>
            </a:extLst>
          </p:cNvPr>
          <p:cNvSpPr txBox="1"/>
          <p:nvPr/>
        </p:nvSpPr>
        <p:spPr>
          <a:xfrm>
            <a:off x="662609" y="4850296"/>
            <a:ext cx="5221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雙白虛線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設於路口者，作為未劃設行人穿越道時讓路線</a:t>
            </a:r>
            <a:endParaRPr lang="en-US" altLang="zh-TW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之停止線。</a:t>
            </a:r>
            <a:endParaRPr lang="en-US" altLang="zh-TW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倒三角形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zh-TW" alt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  警告車輛 駕駛人前有幹道應減速慢行或停車讓</a:t>
            </a:r>
            <a:endParaRPr lang="en-US" altLang="zh-TW" b="0" i="0" dirty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dirty="0">
                <a:solidFill>
                  <a:srgbClr val="4D5156"/>
                </a:solidFill>
                <a:latin typeface="Roboto" panose="02000000000000000000" pitchFamily="2" charset="0"/>
              </a:rPr>
              <a:t>   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幹道車先行。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945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8E2752-E6EC-446A-A9AE-912730BC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白實線＋白虛線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單邊禁止變換車道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D47287-07F4-4261-A201-D3E409649B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88" y="1690688"/>
            <a:ext cx="65219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8FB3E95-1409-4575-952F-EA79C05B35B5}"/>
              </a:ext>
            </a:extLst>
          </p:cNvPr>
          <p:cNvSpPr txBox="1"/>
          <p:nvPr/>
        </p:nvSpPr>
        <p:spPr>
          <a:xfrm>
            <a:off x="7832035" y="1815548"/>
            <a:ext cx="4200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設於路段中，用以分隔「同向」車道，白實線那一側禁止變換 車道、或跨越。</a:t>
            </a:r>
            <a:r>
              <a:rPr lang="zh-TW" altLang="en-US" b="0" i="0" u="none" strike="noStrike" dirty="0">
                <a:solidFill>
                  <a:srgbClr val="31313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在實線一面之車輛禁止變換車道，在虛線一面之車輛允許變換車道。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857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CF8BBC-3E9D-40C8-A71C-E6970F66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黃線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6BA75C-C45B-4162-86A8-68DC6FCA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分隔「對向」車道</a:t>
            </a:r>
            <a:endParaRPr lang="en-US" altLang="zh-TW" dirty="0"/>
          </a:p>
          <a:p>
            <a:r>
              <a:rPr lang="zh-TW" altLang="en-US" dirty="0"/>
              <a:t>禁止跨越、超車、迴轉</a:t>
            </a:r>
          </a:p>
        </p:txBody>
      </p:sp>
    </p:spTree>
    <p:extLst>
      <p:ext uri="{BB962C8B-B14F-4D97-AF65-F5344CB8AC3E}">
        <p14:creationId xmlns:p14="http://schemas.microsoft.com/office/powerpoint/2010/main" val="136776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36CAA-DF8C-47E1-9B91-B6D93DBD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黃實線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C051F72-7DEF-450D-9588-1CA231DE7E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" y="2024407"/>
            <a:ext cx="6653513" cy="44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A2271B9-A61B-46C6-9307-46E457D62543}"/>
              </a:ext>
            </a:extLst>
          </p:cNvPr>
          <p:cNvSpPr txBox="1"/>
          <p:nvPr/>
        </p:nvSpPr>
        <p:spPr>
          <a:xfrm>
            <a:off x="7513983" y="2024408"/>
            <a:ext cx="4359965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8120">
              <a:lnSpc>
                <a:spcPts val="2000"/>
              </a:lnSpc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 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Malgun Gothic" panose="020B0503020000020004" pitchFamily="34" charset="-127"/>
                <a:cs typeface="新細明體" panose="02020500000000000000" pitchFamily="18" charset="-120"/>
              </a:rPr>
              <a:t>⑵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標楷體" panose="03000509000000000000" pitchFamily="65" charset="-120"/>
                <a:cs typeface="新細明體" panose="02020500000000000000" pitchFamily="18" charset="-120"/>
              </a:rPr>
              <a:t>畫在路邊的，則是禁止停車的意思。</a:t>
            </a:r>
            <a:endParaRPr lang="zh-TW" altLang="zh-TW" sz="18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022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512</Words>
  <Application>Microsoft Office PowerPoint</Application>
  <PresentationFormat>寬螢幕</PresentationFormat>
  <Paragraphs>55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Noto Sans TC</vt:lpstr>
      <vt:lpstr>新細明體</vt:lpstr>
      <vt:lpstr>標楷體</vt:lpstr>
      <vt:lpstr>Arial</vt:lpstr>
      <vt:lpstr>Calibri</vt:lpstr>
      <vt:lpstr>Calibri Light</vt:lpstr>
      <vt:lpstr>Roboto</vt:lpstr>
      <vt:lpstr>Times New Roman</vt:lpstr>
      <vt:lpstr>Office 佈景主題</vt:lpstr>
      <vt:lpstr>PowerPoint 簡報</vt:lpstr>
      <vt:lpstr>白線</vt:lpstr>
      <vt:lpstr>白實線、白虛線</vt:lpstr>
      <vt:lpstr>白實線:路面邊線</vt:lpstr>
      <vt:lpstr>雙白實線</vt:lpstr>
      <vt:lpstr>雙白虛線</vt:lpstr>
      <vt:lpstr>白實線＋白虛線(單邊禁止變換車道)</vt:lpstr>
      <vt:lpstr>黃線</vt:lpstr>
      <vt:lpstr>黃實線</vt:lpstr>
      <vt:lpstr>雙黃實線</vt:lpstr>
      <vt:lpstr>黃實線＋黃虛線</vt:lpstr>
      <vt:lpstr>網狀線</vt:lpstr>
      <vt:lpstr>紅線</vt:lpstr>
      <vt:lpstr>                         紅實線:禁止臨時停車的記號   </vt:lpstr>
      <vt:lpstr>輔助標線</vt:lpstr>
      <vt:lpstr>槽化線</vt:lpstr>
      <vt:lpstr>車種專用車道線</vt:lpstr>
      <vt:lpstr>標字</vt:lpstr>
      <vt:lpstr>機車停等區線</vt:lpstr>
      <vt:lpstr>反光導標</vt:lpstr>
      <vt:lpstr>危險標記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Irene Wu</dc:creator>
  <cp:lastModifiedBy>Irene Wu</cp:lastModifiedBy>
  <cp:revision>8</cp:revision>
  <dcterms:created xsi:type="dcterms:W3CDTF">2022-02-12T18:09:04Z</dcterms:created>
  <dcterms:modified xsi:type="dcterms:W3CDTF">2022-02-20T07:07:56Z</dcterms:modified>
</cp:coreProperties>
</file>