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29"/>
  </p:notesMasterIdLst>
  <p:sldIdLst>
    <p:sldId id="256" r:id="rId2"/>
    <p:sldId id="259" r:id="rId3"/>
    <p:sldId id="289" r:id="rId4"/>
    <p:sldId id="264" r:id="rId5"/>
    <p:sldId id="262" r:id="rId6"/>
    <p:sldId id="265" r:id="rId7"/>
    <p:sldId id="266" r:id="rId8"/>
    <p:sldId id="268" r:id="rId9"/>
    <p:sldId id="269" r:id="rId10"/>
    <p:sldId id="270" r:id="rId11"/>
    <p:sldId id="271" r:id="rId12"/>
    <p:sldId id="278" r:id="rId13"/>
    <p:sldId id="275" r:id="rId14"/>
    <p:sldId id="279" r:id="rId15"/>
    <p:sldId id="280" r:id="rId16"/>
    <p:sldId id="281" r:id="rId17"/>
    <p:sldId id="297" r:id="rId18"/>
    <p:sldId id="282" r:id="rId19"/>
    <p:sldId id="285" r:id="rId20"/>
    <p:sldId id="290" r:id="rId21"/>
    <p:sldId id="291" r:id="rId22"/>
    <p:sldId id="292" r:id="rId23"/>
    <p:sldId id="293" r:id="rId24"/>
    <p:sldId id="294" r:id="rId25"/>
    <p:sldId id="295" r:id="rId26"/>
    <p:sldId id="296" r:id="rId27"/>
    <p:sldId id="286" r:id="rId2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786" autoAdjust="0"/>
    <p:restoredTop sz="94660"/>
  </p:normalViewPr>
  <p:slideViewPr>
    <p:cSldViewPr snapToGrid="0">
      <p:cViewPr varScale="1">
        <p:scale>
          <a:sx n="87" d="100"/>
          <a:sy n="87" d="100"/>
        </p:scale>
        <p:origin x="538" y="77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965750F-1FBD-424B-A077-4D13025372E2}" type="datetimeFigureOut">
              <a:rPr lang="zh-TW" altLang="en-US" smtClean="0"/>
              <a:t>2022/8/25</a:t>
            </a:fld>
            <a:endParaRPr lang="zh-TW" altLang="en-US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TW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E25F0E5-2860-4AC9-AA77-0DBFBD769DF2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45294144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25F0E5-2860-4AC9-AA77-0DBFBD769DF2}" type="slidenum">
              <a:rPr lang="zh-TW" altLang="en-US" smtClean="0"/>
              <a:t>1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09148435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25F0E5-2860-4AC9-AA77-0DBFBD769DF2}" type="slidenum">
              <a:rPr lang="zh-TW" altLang="en-US" smtClean="0"/>
              <a:t>10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94076940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25F0E5-2860-4AC9-AA77-0DBFBD769DF2}" type="slidenum">
              <a:rPr lang="zh-TW" altLang="en-US" smtClean="0"/>
              <a:t>11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77512344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25F0E5-2860-4AC9-AA77-0DBFBD769DF2}" type="slidenum">
              <a:rPr lang="zh-TW" altLang="en-US" smtClean="0"/>
              <a:t>12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39633594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25F0E5-2860-4AC9-AA77-0DBFBD769DF2}" type="slidenum">
              <a:rPr lang="zh-TW" altLang="en-US" smtClean="0"/>
              <a:t>13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31393638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25F0E5-2860-4AC9-AA77-0DBFBD769DF2}" type="slidenum">
              <a:rPr lang="zh-TW" altLang="en-US" smtClean="0"/>
              <a:t>14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61642706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25F0E5-2860-4AC9-AA77-0DBFBD769DF2}" type="slidenum">
              <a:rPr lang="zh-TW" altLang="en-US" smtClean="0"/>
              <a:t>15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98099758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25F0E5-2860-4AC9-AA77-0DBFBD769DF2}" type="slidenum">
              <a:rPr lang="zh-TW" altLang="en-US" smtClean="0"/>
              <a:t>16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7341414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25F0E5-2860-4AC9-AA77-0DBFBD769DF2}" type="slidenum">
              <a:rPr lang="zh-TW" altLang="en-US" smtClean="0"/>
              <a:t>18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53202739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25F0E5-2860-4AC9-AA77-0DBFBD769DF2}" type="slidenum">
              <a:rPr lang="zh-TW" altLang="en-US" smtClean="0"/>
              <a:t>19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86027148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25F0E5-2860-4AC9-AA77-0DBFBD769DF2}" type="slidenum">
              <a:rPr lang="zh-TW" altLang="en-US" smtClean="0"/>
              <a:t>20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56807820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25F0E5-2860-4AC9-AA77-0DBFBD769DF2}" type="slidenum">
              <a:rPr lang="zh-TW" altLang="en-US" smtClean="0"/>
              <a:t>2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139002816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25F0E5-2860-4AC9-AA77-0DBFBD769DF2}" type="slidenum">
              <a:rPr lang="zh-TW" altLang="en-US" smtClean="0"/>
              <a:t>21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289943464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25F0E5-2860-4AC9-AA77-0DBFBD769DF2}" type="slidenum">
              <a:rPr lang="zh-TW" altLang="en-US" smtClean="0"/>
              <a:t>22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582772668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25F0E5-2860-4AC9-AA77-0DBFBD769DF2}" type="slidenum">
              <a:rPr lang="zh-TW" altLang="en-US" smtClean="0"/>
              <a:t>23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501484609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25F0E5-2860-4AC9-AA77-0DBFBD769DF2}" type="slidenum">
              <a:rPr lang="zh-TW" altLang="en-US" smtClean="0"/>
              <a:t>24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911365148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25F0E5-2860-4AC9-AA77-0DBFBD769DF2}" type="slidenum">
              <a:rPr lang="zh-TW" altLang="en-US" smtClean="0"/>
              <a:t>25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303461785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25F0E5-2860-4AC9-AA77-0DBFBD769DF2}" type="slidenum">
              <a:rPr lang="zh-TW" altLang="en-US" smtClean="0"/>
              <a:t>26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042966951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25F0E5-2860-4AC9-AA77-0DBFBD769DF2}" type="slidenum">
              <a:rPr lang="zh-TW" altLang="en-US" smtClean="0"/>
              <a:t>27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59279527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25F0E5-2860-4AC9-AA77-0DBFBD769DF2}" type="slidenum">
              <a:rPr lang="zh-TW" altLang="en-US" smtClean="0"/>
              <a:t>3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61798526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25F0E5-2860-4AC9-AA77-0DBFBD769DF2}" type="slidenum">
              <a:rPr lang="zh-TW" altLang="en-US" smtClean="0"/>
              <a:t>4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32364311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25F0E5-2860-4AC9-AA77-0DBFBD769DF2}" type="slidenum">
              <a:rPr lang="zh-TW" altLang="en-US" smtClean="0"/>
              <a:t>5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12058404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25F0E5-2860-4AC9-AA77-0DBFBD769DF2}" type="slidenum">
              <a:rPr lang="zh-TW" altLang="en-US" smtClean="0"/>
              <a:t>6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20462813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25F0E5-2860-4AC9-AA77-0DBFBD769DF2}" type="slidenum">
              <a:rPr lang="zh-TW" altLang="en-US" smtClean="0"/>
              <a:t>7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61402896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25F0E5-2860-4AC9-AA77-0DBFBD769DF2}" type="slidenum">
              <a:rPr lang="zh-TW" altLang="en-US" smtClean="0"/>
              <a:t>8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40830154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25F0E5-2860-4AC9-AA77-0DBFBD769DF2}" type="slidenum">
              <a:rPr lang="zh-TW" altLang="en-US" smtClean="0"/>
              <a:t>9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01015171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 smtClean="0"/>
              <a:t>按一下以編輯母片副標題樣式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8/25/2022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標題與說明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8/25/2022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引述 (含標題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8/25/2022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名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8/25/2022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引述名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8/25/2022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是非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8/25/2022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6B4A9-1611-4792-9094-5F34BCA07E0B}" type="datetimeFigureOut">
              <a:rPr lang="en-US" dirty="0"/>
              <a:t>8/25/2022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33C77-0158-454C-844F-B7AB9BD7DAD4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8/25/2022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8/25/2022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8/25/2022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712588-04B1-427B-82EE-E8DB90309F08}" type="datetimeFigureOut">
              <a:rPr lang="en-US" dirty="0"/>
              <a:t>8/25/2022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9F0C5-380F-41C2-899A-BAC0F0927E16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8/25/2022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8/25/2022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8/25/2022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dirty="0"/>
              <a:t>8/25/2022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zh-TW" altLang="en-US" smtClean="0"/>
              <a:t>按一下圖示以新增圖片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8/25/2022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8/25/2022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65" r:id="rId4"/>
    <p:sldLayoutId id="2147483653" r:id="rId5"/>
    <p:sldLayoutId id="2147483654" r:id="rId6"/>
    <p:sldLayoutId id="2147483655" r:id="rId7"/>
    <p:sldLayoutId id="2147483666" r:id="rId8"/>
    <p:sldLayoutId id="2147483657" r:id="rId9"/>
    <p:sldLayoutId id="2147483660" r:id="rId10"/>
    <p:sldLayoutId id="2147483661" r:id="rId11"/>
    <p:sldLayoutId id="2147483662" r:id="rId12"/>
    <p:sldLayoutId id="2147483663" r:id="rId13"/>
    <p:sldLayoutId id="2147483664" r:id="rId14"/>
    <p:sldLayoutId id="2147483667" r:id="rId15"/>
    <p:sldLayoutId id="2147483659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0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0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0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0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0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0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HHfAcOkHvDU&amp;feature=youtu.be" TargetMode="Externa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0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0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0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0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0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0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0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0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0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0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0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0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0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0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0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0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0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1507066" y="2404534"/>
            <a:ext cx="8481665" cy="1646302"/>
          </a:xfrm>
        </p:spPr>
        <p:txBody>
          <a:bodyPr/>
          <a:lstStyle/>
          <a:p>
            <a:r>
              <a:rPr lang="en-US" altLang="zh-TW" b="1" dirty="0" err="1">
                <a:solidFill>
                  <a:schemeClr val="tx1"/>
                </a:solidFill>
              </a:rPr>
              <a:t>WebCHR</a:t>
            </a:r>
            <a:r>
              <a:rPr lang="zh-TW" altLang="en-US" b="1" dirty="0">
                <a:solidFill>
                  <a:schemeClr val="tx1"/>
                </a:solidFill>
              </a:rPr>
              <a:t>雲端差勤管理系統</a:t>
            </a:r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724781" y="4050836"/>
            <a:ext cx="8263950" cy="1096899"/>
          </a:xfrm>
        </p:spPr>
        <p:txBody>
          <a:bodyPr>
            <a:normAutofit/>
          </a:bodyPr>
          <a:lstStyle/>
          <a:p>
            <a:r>
              <a:rPr lang="zh-TW" altLang="en-US" sz="5400" dirty="0" smtClean="0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 </a:t>
            </a:r>
            <a:r>
              <a:rPr lang="zh-TW" altLang="en-US" sz="5400" b="1" dirty="0" smtClean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操作</a:t>
            </a:r>
            <a:r>
              <a:rPr lang="zh-TW" altLang="en-US" sz="5400" b="1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說明</a:t>
            </a:r>
          </a:p>
        </p:txBody>
      </p:sp>
    </p:spTree>
    <p:extLst>
      <p:ext uri="{BB962C8B-B14F-4D97-AF65-F5344CB8AC3E}">
        <p14:creationId xmlns:p14="http://schemas.microsoft.com/office/powerpoint/2010/main" val="27073808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" y="121920"/>
            <a:ext cx="12078789" cy="6618514"/>
          </a:xfrm>
          <a:prstGeom prst="rect">
            <a:avLst/>
          </a:prstGeom>
        </p:spPr>
      </p:pic>
      <p:pic>
        <p:nvPicPr>
          <p:cNvPr id="5" name="圖片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428021" y="21046"/>
            <a:ext cx="3650767" cy="3709098"/>
          </a:xfrm>
          <a:prstGeom prst="rect">
            <a:avLst/>
          </a:prstGeom>
          <a:ln w="76200">
            <a:solidFill>
              <a:schemeClr val="accent3">
                <a:lumMod val="75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19967500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3495" y="94594"/>
            <a:ext cx="11508522" cy="66893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09344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0595" y="159497"/>
            <a:ext cx="11625942" cy="65515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29182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2376" y="496590"/>
            <a:ext cx="11451291" cy="59543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73706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5" name="圖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6720" y="391886"/>
            <a:ext cx="11104653" cy="62125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25526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2024" y="389419"/>
            <a:ext cx="10802470" cy="60920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98667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6188" y="444077"/>
            <a:ext cx="11676249" cy="57426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33257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10580138" cy="1320800"/>
          </a:xfrm>
        </p:spPr>
        <p:txBody>
          <a:bodyPr>
            <a:normAutofit fontScale="90000"/>
          </a:bodyPr>
          <a:lstStyle/>
          <a:p>
            <a:r>
              <a:rPr lang="zh-TW" altLang="en-US" b="1" dirty="0">
                <a:solidFill>
                  <a:schemeClr val="tx1"/>
                </a:solidFill>
              </a:rPr>
              <a:t>因應防疫</a:t>
            </a:r>
            <a:r>
              <a:rPr lang="zh-TW" altLang="en-US" b="1" dirty="0" smtClean="0">
                <a:solidFill>
                  <a:schemeClr val="tx1"/>
                </a:solidFill>
              </a:rPr>
              <a:t>學校大型活動採線上方式</a:t>
            </a:r>
            <a:r>
              <a:rPr lang="en-US" altLang="zh-TW" b="1" dirty="0" smtClean="0">
                <a:solidFill>
                  <a:schemeClr val="tx1"/>
                </a:solidFill>
              </a:rPr>
              <a:t>(</a:t>
            </a:r>
            <a:r>
              <a:rPr lang="zh-TW" altLang="en-US" b="1" dirty="0">
                <a:solidFill>
                  <a:schemeClr val="tx1"/>
                </a:solidFill>
              </a:rPr>
              <a:t>非</a:t>
            </a:r>
            <a:r>
              <a:rPr lang="zh-TW" altLang="en-US" b="1" dirty="0" smtClean="0">
                <a:solidFill>
                  <a:schemeClr val="tx1"/>
                </a:solidFill>
              </a:rPr>
              <a:t>於校內場域加班</a:t>
            </a:r>
            <a:r>
              <a:rPr lang="en-US" altLang="zh-TW" dirty="0" smtClean="0"/>
              <a:t>)</a:t>
            </a:r>
            <a:br>
              <a:rPr lang="en-US" altLang="zh-TW" dirty="0" smtClean="0"/>
            </a:br>
            <a:r>
              <a:rPr lang="zh-TW" altLang="en-US" sz="3100" dirty="0">
                <a:solidFill>
                  <a:schemeClr val="tx1"/>
                </a:solidFill>
              </a:rPr>
              <a:t>操作如下</a:t>
            </a:r>
            <a:r>
              <a:rPr lang="en-US" altLang="zh-TW" sz="3100" dirty="0">
                <a:solidFill>
                  <a:schemeClr val="tx1"/>
                </a:solidFill>
              </a:rPr>
              <a:t>:</a:t>
            </a:r>
            <a:endParaRPr lang="zh-TW" altLang="en-US" sz="3100" dirty="0">
              <a:solidFill>
                <a:schemeClr val="tx1"/>
              </a:solidFill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7479" y="1595887"/>
            <a:ext cx="7513608" cy="5115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6554310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77335" y="609601"/>
            <a:ext cx="8596668" cy="1854926"/>
          </a:xfrm>
        </p:spPr>
        <p:txBody>
          <a:bodyPr/>
          <a:lstStyle/>
          <a:p>
            <a:r>
              <a:rPr lang="zh-TW" altLang="en-US" b="1" dirty="0" smtClean="0"/>
              <a:t>差</a:t>
            </a:r>
            <a:r>
              <a:rPr lang="zh-TW" altLang="en-US" b="1" dirty="0"/>
              <a:t>勤管理系統一般</a:t>
            </a:r>
            <a:r>
              <a:rPr lang="zh-TW" altLang="en-US" b="1" dirty="0" smtClean="0"/>
              <a:t>使用者教學影片</a:t>
            </a:r>
            <a:endParaRPr lang="zh-TW" altLang="en-US" dirty="0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677335" y="2394857"/>
            <a:ext cx="8596668" cy="3646505"/>
          </a:xfrm>
        </p:spPr>
        <p:txBody>
          <a:bodyPr>
            <a:normAutofit/>
          </a:bodyPr>
          <a:lstStyle/>
          <a:p>
            <a:r>
              <a:rPr lang="zh-TW" altLang="en-US" sz="4000" dirty="0"/>
              <a:t>有需要可上網至</a:t>
            </a:r>
            <a:r>
              <a:rPr lang="en-US" altLang="zh-TW" sz="4000" dirty="0"/>
              <a:t>YouTube</a:t>
            </a:r>
            <a:r>
              <a:rPr lang="zh-TW" altLang="en-US" sz="4000" dirty="0" smtClean="0"/>
              <a:t>觀看，</a:t>
            </a:r>
            <a:r>
              <a:rPr lang="zh-TW" altLang="en-US" sz="4000" dirty="0"/>
              <a:t>連結網址如下：</a:t>
            </a:r>
            <a:r>
              <a:rPr lang="en-US" altLang="zh-TW" sz="4000" dirty="0">
                <a:hlinkClick r:id="rId3"/>
              </a:rPr>
              <a:t>https://</a:t>
            </a:r>
            <a:r>
              <a:rPr lang="en-US" altLang="zh-TW" sz="4000" dirty="0" smtClean="0">
                <a:hlinkClick r:id="rId3"/>
              </a:rPr>
              <a:t>www.youtube.com/watch?v=HHfAcOkHvDU&amp;feature=youtu.be</a:t>
            </a:r>
            <a:endParaRPr lang="en-US" altLang="zh-TW" sz="4000" dirty="0" smtClean="0"/>
          </a:p>
          <a:p>
            <a:endParaRPr lang="zh-TW" altLang="en-US" sz="4000" dirty="0"/>
          </a:p>
        </p:txBody>
      </p:sp>
    </p:spTree>
    <p:extLst>
      <p:ext uri="{BB962C8B-B14F-4D97-AF65-F5344CB8AC3E}">
        <p14:creationId xmlns:p14="http://schemas.microsoft.com/office/powerpoint/2010/main" val="39714171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77335" y="296091"/>
            <a:ext cx="8596668" cy="1314995"/>
          </a:xfrm>
        </p:spPr>
        <p:txBody>
          <a:bodyPr>
            <a:normAutofit fontScale="90000"/>
          </a:bodyPr>
          <a:lstStyle/>
          <a:p>
            <a:r>
              <a:rPr lang="zh-TW" altLang="en-US" dirty="0"/>
              <a:t>其他注意事項：</a:t>
            </a:r>
            <a:br>
              <a:rPr lang="zh-TW" altLang="en-US" dirty="0"/>
            </a:br>
            <a:endParaRPr lang="zh-TW" altLang="en-US" dirty="0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677335" y="966651"/>
            <a:ext cx="10060334" cy="5791200"/>
          </a:xfrm>
        </p:spPr>
        <p:txBody>
          <a:bodyPr>
            <a:normAutofit/>
          </a:bodyPr>
          <a:lstStyle/>
          <a:p>
            <a:r>
              <a:rPr lang="en-US" altLang="zh-TW" sz="2800" dirty="0" smtClean="0"/>
              <a:t>1.</a:t>
            </a:r>
            <a:r>
              <a:rPr lang="zh-TW" altLang="en-US" sz="2800" dirty="0" smtClean="0"/>
              <a:t>教師請假規則第</a:t>
            </a:r>
            <a:r>
              <a:rPr lang="en-US" altLang="zh-TW" sz="2800" dirty="0" smtClean="0"/>
              <a:t>13</a:t>
            </a:r>
            <a:r>
              <a:rPr lang="zh-TW" altLang="en-US" sz="2800" dirty="0" smtClean="0"/>
              <a:t>條</a:t>
            </a:r>
            <a:r>
              <a:rPr lang="en-US" altLang="zh-TW" sz="2800" dirty="0" smtClean="0"/>
              <a:t>:</a:t>
            </a:r>
            <a:r>
              <a:rPr lang="zh-TW" altLang="en-US" sz="2800" dirty="0"/>
              <a:t>教師</a:t>
            </a:r>
            <a:r>
              <a:rPr lang="zh-TW" altLang="en-US" sz="2800" dirty="0" smtClean="0"/>
              <a:t>請假</a:t>
            </a:r>
            <a:r>
              <a:rPr lang="en-US" altLang="zh-TW" sz="2800" dirty="0" smtClean="0"/>
              <a:t>…</a:t>
            </a:r>
            <a:r>
              <a:rPr lang="zh-TW" altLang="en-US" sz="2800" dirty="0" smtClean="0"/>
              <a:t>應</a:t>
            </a:r>
            <a:r>
              <a:rPr lang="zh-TW" altLang="en-US" sz="2800" dirty="0"/>
              <a:t>填具假單</a:t>
            </a:r>
            <a:r>
              <a:rPr lang="zh-TW" altLang="en-US" sz="2800" dirty="0" smtClean="0"/>
              <a:t>，經</a:t>
            </a:r>
            <a:r>
              <a:rPr lang="zh-TW" altLang="en-US" sz="2800" dirty="0"/>
              <a:t>學校核准後</a:t>
            </a:r>
            <a:r>
              <a:rPr lang="zh-TW" altLang="en-US" sz="2800" dirty="0" smtClean="0"/>
              <a:t>，</a:t>
            </a:r>
            <a:endParaRPr lang="en-US" altLang="zh-TW" sz="2800" dirty="0" smtClean="0"/>
          </a:p>
          <a:p>
            <a:r>
              <a:rPr lang="en-US" altLang="zh-TW" sz="2800" dirty="0"/>
              <a:t> </a:t>
            </a:r>
            <a:r>
              <a:rPr lang="en-US" altLang="zh-TW" sz="2800" dirty="0" smtClean="0"/>
              <a:t>  </a:t>
            </a:r>
            <a:r>
              <a:rPr lang="zh-TW" altLang="en-US" sz="2800" dirty="0" smtClean="0"/>
              <a:t>始</a:t>
            </a:r>
            <a:r>
              <a:rPr lang="zh-TW" altLang="en-US" sz="2800" dirty="0"/>
              <a:t>得離開</a:t>
            </a:r>
            <a:r>
              <a:rPr lang="zh-TW" altLang="en-US" sz="2800" dirty="0" smtClean="0"/>
              <a:t>。</a:t>
            </a:r>
            <a:r>
              <a:rPr lang="en-US" altLang="zh-TW" sz="2800" dirty="0" smtClean="0"/>
              <a:t>(</a:t>
            </a:r>
            <a:r>
              <a:rPr lang="zh-TW" altLang="en-US" sz="2800" b="1" dirty="0" smtClean="0">
                <a:solidFill>
                  <a:srgbClr val="FF0000"/>
                </a:solidFill>
              </a:rPr>
              <a:t>請提早完呈請假手續，並確認流程是否完成</a:t>
            </a:r>
            <a:r>
              <a:rPr lang="en-US" altLang="zh-TW" sz="2800" dirty="0" smtClean="0"/>
              <a:t>)</a:t>
            </a:r>
          </a:p>
          <a:p>
            <a:r>
              <a:rPr lang="en-US" altLang="zh-TW" sz="2800" dirty="0" smtClean="0"/>
              <a:t>2.</a:t>
            </a:r>
            <a:r>
              <a:rPr lang="zh-TW" altLang="en-US" sz="2800" dirty="0" smtClean="0"/>
              <a:t>請假請與代理人確認。</a:t>
            </a:r>
            <a:endParaRPr lang="en-US" altLang="zh-TW" sz="2800" dirty="0" smtClean="0"/>
          </a:p>
          <a:p>
            <a:r>
              <a:rPr lang="en-US" altLang="zh-TW" sz="2800" dirty="0"/>
              <a:t>3</a:t>
            </a:r>
            <a:r>
              <a:rPr lang="en-US" altLang="zh-TW" sz="2800" dirty="0" smtClean="0"/>
              <a:t>.</a:t>
            </a:r>
            <a:r>
              <a:rPr lang="zh-TW" altLang="en-US" sz="2800" dirty="0"/>
              <a:t>導護</a:t>
            </a:r>
            <a:r>
              <a:rPr lang="zh-TW" altLang="en-US" sz="2800" dirty="0" smtClean="0"/>
              <a:t>輪值權限由</a:t>
            </a:r>
            <a:r>
              <a:rPr lang="zh-TW" altLang="en-US" sz="2800" dirty="0"/>
              <a:t>生教組長維護。</a:t>
            </a:r>
          </a:p>
          <a:p>
            <a:r>
              <a:rPr lang="en-US" altLang="zh-TW" sz="2800" dirty="0"/>
              <a:t>4</a:t>
            </a:r>
            <a:r>
              <a:rPr lang="en-US" altLang="zh-TW" sz="2800" dirty="0" smtClean="0"/>
              <a:t>.</a:t>
            </a:r>
            <a:r>
              <a:rPr lang="zh-TW" altLang="en-US" sz="2800" dirty="0" smtClean="0"/>
              <a:t>校內大型活動如班親會，</a:t>
            </a:r>
            <a:r>
              <a:rPr lang="zh-TW" altLang="en-US" sz="2800" dirty="0"/>
              <a:t>如</a:t>
            </a:r>
            <a:r>
              <a:rPr lang="zh-TW" altLang="en-US" sz="2800" dirty="0" smtClean="0"/>
              <a:t>依</a:t>
            </a:r>
            <a:r>
              <a:rPr lang="zh-TW" altLang="en-US" sz="2800" dirty="0"/>
              <a:t>奉核</a:t>
            </a:r>
            <a:r>
              <a:rPr lang="zh-TW" altLang="en-US" sz="2800" dirty="0" smtClean="0"/>
              <a:t>簽呈時間</a:t>
            </a:r>
            <a:r>
              <a:rPr lang="en-US" altLang="zh-TW" sz="2800" dirty="0" smtClean="0"/>
              <a:t>(</a:t>
            </a:r>
            <a:r>
              <a:rPr lang="zh-TW" altLang="en-US" sz="2800" dirty="0"/>
              <a:t>例如</a:t>
            </a:r>
            <a:r>
              <a:rPr lang="en-US" altLang="zh-TW" sz="2800" dirty="0" smtClean="0"/>
              <a:t>16:00-21:00</a:t>
            </a:r>
            <a:r>
              <a:rPr lang="en-US" altLang="zh-TW" sz="2800" dirty="0" smtClean="0"/>
              <a:t>)</a:t>
            </a:r>
            <a:r>
              <a:rPr lang="zh-TW" altLang="en-US" sz="2800" dirty="0" smtClean="0"/>
              <a:t> </a:t>
            </a:r>
            <a:endParaRPr lang="en-US" altLang="zh-TW" sz="2800" dirty="0" smtClean="0"/>
          </a:p>
          <a:p>
            <a:r>
              <a:rPr lang="en-US" altLang="zh-TW" sz="2800" b="1" dirty="0">
                <a:solidFill>
                  <a:srgbClr val="FF0000"/>
                </a:solidFill>
              </a:rPr>
              <a:t> </a:t>
            </a:r>
            <a:r>
              <a:rPr lang="en-US" altLang="zh-TW" sz="2800" b="1" dirty="0" smtClean="0">
                <a:solidFill>
                  <a:srgbClr val="FF0000"/>
                </a:solidFill>
              </a:rPr>
              <a:t>  </a:t>
            </a:r>
            <a:r>
              <a:rPr lang="zh-TW" altLang="en-US" sz="2800" b="1" dirty="0">
                <a:solidFill>
                  <a:srgbClr val="FF0000"/>
                </a:solidFill>
              </a:rPr>
              <a:t>請</a:t>
            </a:r>
            <a:r>
              <a:rPr lang="zh-TW" altLang="en-US" sz="2800" b="1" u="sng" dirty="0" smtClean="0">
                <a:solidFill>
                  <a:srgbClr val="FF0000"/>
                </a:solidFill>
              </a:rPr>
              <a:t>先填妥加班申請單</a:t>
            </a:r>
            <a:r>
              <a:rPr lang="zh-TW" altLang="en-US" sz="2800" dirty="0" smtClean="0"/>
              <a:t>，並請</a:t>
            </a:r>
            <a:r>
              <a:rPr lang="zh-TW" altLang="en-US" sz="2800" dirty="0" smtClean="0"/>
              <a:t>於加班</a:t>
            </a:r>
            <a:r>
              <a:rPr lang="zh-TW" altLang="en-US" sz="2800" dirty="0" smtClean="0"/>
              <a:t>結束按簽退</a:t>
            </a:r>
            <a:r>
              <a:rPr lang="zh-TW" altLang="en-US" sz="2800" dirty="0" smtClean="0"/>
              <a:t>。</a:t>
            </a:r>
            <a:endParaRPr lang="en-US" altLang="zh-TW" sz="2800" dirty="0" smtClean="0"/>
          </a:p>
          <a:p>
            <a:r>
              <a:rPr lang="zh-TW" altLang="en-US" sz="2800" b="1" dirty="0" smtClean="0"/>
              <a:t>有</a:t>
            </a:r>
            <a:r>
              <a:rPr lang="zh-TW" altLang="en-US" sz="2800" b="1" dirty="0"/>
              <a:t>任何問題，請隨時向本室</a:t>
            </a:r>
            <a:r>
              <a:rPr lang="zh-TW" altLang="en-US" sz="2800" b="1" dirty="0" smtClean="0"/>
              <a:t>反映</a:t>
            </a:r>
            <a:r>
              <a:rPr lang="en-US" altLang="zh-TW" sz="2800" b="1" dirty="0" smtClean="0"/>
              <a:t>~</a:t>
            </a:r>
            <a:endParaRPr lang="en-US" altLang="zh-TW" sz="2800" dirty="0" smtClean="0"/>
          </a:p>
          <a:p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41760820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77335" y="426720"/>
            <a:ext cx="8596668" cy="670560"/>
          </a:xfrm>
        </p:spPr>
        <p:txBody>
          <a:bodyPr>
            <a:normAutofit fontScale="90000"/>
          </a:bodyPr>
          <a:lstStyle/>
          <a:p>
            <a:r>
              <a:rPr lang="zh-TW" altLang="en-US" dirty="0" smtClean="0">
                <a:solidFill>
                  <a:schemeClr val="tx1"/>
                </a:solidFill>
              </a:rPr>
              <a:t>登入</a:t>
            </a:r>
            <a:r>
              <a:rPr lang="en-US" altLang="zh-TW" dirty="0" err="1" smtClean="0">
                <a:solidFill>
                  <a:schemeClr val="tx1"/>
                </a:solidFill>
              </a:rPr>
              <a:t>WebCHR</a:t>
            </a:r>
            <a:r>
              <a:rPr lang="zh-TW" altLang="en-US" dirty="0" smtClean="0">
                <a:solidFill>
                  <a:schemeClr val="tx1"/>
                </a:solidFill>
              </a:rPr>
              <a:t>差勤系統</a:t>
            </a:r>
            <a:endParaRPr lang="zh-TW" altLang="en-US" dirty="0">
              <a:solidFill>
                <a:schemeClr val="tx1"/>
              </a:solidFill>
            </a:endParaRP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677335" y="5273038"/>
            <a:ext cx="8901468" cy="1650276"/>
          </a:xfrm>
        </p:spPr>
        <p:txBody>
          <a:bodyPr>
            <a:normAutofit/>
          </a:bodyPr>
          <a:lstStyle/>
          <a:p>
            <a:r>
              <a:rPr lang="zh-TW" altLang="zh-TW" sz="3000" dirty="0" smtClean="0"/>
              <a:t>登入</a:t>
            </a:r>
            <a:r>
              <a:rPr lang="zh-TW" altLang="zh-TW" sz="3000" dirty="0"/>
              <a:t>帳號</a:t>
            </a:r>
            <a:r>
              <a:rPr lang="en-US" altLang="zh-TW" sz="3000" dirty="0"/>
              <a:t>:</a:t>
            </a:r>
            <a:r>
              <a:rPr lang="zh-TW" altLang="zh-TW" sz="3000" dirty="0"/>
              <a:t>身分證</a:t>
            </a:r>
            <a:r>
              <a:rPr lang="zh-TW" altLang="zh-TW" sz="3000" dirty="0" smtClean="0"/>
              <a:t>字號</a:t>
            </a:r>
            <a:r>
              <a:rPr lang="zh-TW" altLang="en-US" sz="3000" dirty="0" smtClean="0"/>
              <a:t>後</a:t>
            </a:r>
            <a:r>
              <a:rPr lang="en-US" altLang="zh-TW" sz="3000" dirty="0" smtClean="0"/>
              <a:t>7</a:t>
            </a:r>
            <a:r>
              <a:rPr lang="zh-TW" altLang="en-US" sz="3000" dirty="0" smtClean="0"/>
              <a:t>碼</a:t>
            </a:r>
            <a:endParaRPr lang="zh-TW" altLang="zh-TW" sz="3000" dirty="0"/>
          </a:p>
          <a:p>
            <a:r>
              <a:rPr lang="zh-TW" altLang="zh-TW" sz="3000" dirty="0"/>
              <a:t>密碼預設</a:t>
            </a:r>
            <a:r>
              <a:rPr lang="en-US" altLang="zh-TW" sz="3000" dirty="0"/>
              <a:t>Aa123456</a:t>
            </a:r>
            <a:endParaRPr lang="zh-TW" altLang="zh-TW" sz="3000" dirty="0"/>
          </a:p>
          <a:p>
            <a:endParaRPr lang="zh-TW" altLang="zh-TW" dirty="0"/>
          </a:p>
          <a:p>
            <a:endParaRPr lang="zh-TW" altLang="en-US" dirty="0"/>
          </a:p>
        </p:txBody>
      </p:sp>
      <p:pic>
        <p:nvPicPr>
          <p:cNvPr id="5" name="圖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7736" y="1604682"/>
            <a:ext cx="8585925" cy="30436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81816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38295" y="429732"/>
            <a:ext cx="8596668" cy="583474"/>
          </a:xfrm>
        </p:spPr>
        <p:txBody>
          <a:bodyPr>
            <a:normAutofit fontScale="90000"/>
          </a:bodyPr>
          <a:lstStyle/>
          <a:p>
            <a:r>
              <a:rPr lang="zh-TW" altLang="en-US" dirty="0" smtClean="0"/>
              <a:t>補充</a:t>
            </a:r>
            <a:r>
              <a:rPr lang="en-US" altLang="zh-TW" dirty="0" smtClean="0"/>
              <a:t>:</a:t>
            </a:r>
            <a:r>
              <a:rPr lang="zh-TW" altLang="en-US" dirty="0" smtClean="0"/>
              <a:t>獎勵</a:t>
            </a:r>
            <a:r>
              <a:rPr lang="zh-TW" altLang="en-US" dirty="0"/>
              <a:t>令電子化措施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5" name="圖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7942" y="1204044"/>
            <a:ext cx="8203475" cy="55195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233510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pic>
        <p:nvPicPr>
          <p:cNvPr id="5" name="圖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5063" y="208396"/>
            <a:ext cx="9186998" cy="64502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473324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7937" y="114528"/>
            <a:ext cx="8757950" cy="6669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974689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7335" y="69669"/>
            <a:ext cx="8978336" cy="67143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422517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1154" y="162489"/>
            <a:ext cx="8830492" cy="65612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790352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5360" y="280448"/>
            <a:ext cx="9126582" cy="64443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73159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0843" y="123386"/>
            <a:ext cx="9050139" cy="63988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12832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77334" y="609601"/>
            <a:ext cx="8928219" cy="1123406"/>
          </a:xfrm>
        </p:spPr>
        <p:txBody>
          <a:bodyPr/>
          <a:lstStyle/>
          <a:p>
            <a:endParaRPr lang="zh-TW" altLang="en-US" sz="4800" b="1" dirty="0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677335" y="1950721"/>
            <a:ext cx="8596668" cy="3222170"/>
          </a:xfrm>
        </p:spPr>
        <p:txBody>
          <a:bodyPr>
            <a:normAutofit/>
          </a:bodyPr>
          <a:lstStyle/>
          <a:p>
            <a:pPr algn="ctr"/>
            <a:r>
              <a:rPr lang="zh-TW" altLang="en-US" sz="5400" b="1" dirty="0" smtClean="0"/>
              <a:t>         </a:t>
            </a:r>
            <a:r>
              <a:rPr lang="zh-TW" altLang="en-US" sz="5400" b="1" smtClean="0"/>
              <a:t>感謝大家</a:t>
            </a:r>
            <a:endParaRPr lang="zh-TW" altLang="en-US" sz="5400" b="1" dirty="0"/>
          </a:p>
        </p:txBody>
      </p:sp>
    </p:spTree>
    <p:extLst>
      <p:ext uri="{BB962C8B-B14F-4D97-AF65-F5344CB8AC3E}">
        <p14:creationId xmlns:p14="http://schemas.microsoft.com/office/powerpoint/2010/main" val="24617016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9942" y="1388021"/>
            <a:ext cx="10817327" cy="5123627"/>
          </a:xfrm>
          <a:prstGeom prst="rect">
            <a:avLst/>
          </a:prstGeom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77335" y="1144157"/>
            <a:ext cx="10669934" cy="702060"/>
          </a:xfrm>
        </p:spPr>
        <p:txBody>
          <a:bodyPr>
            <a:noAutofit/>
          </a:bodyPr>
          <a:lstStyle/>
          <a:p>
            <a:r>
              <a:rPr lang="zh-TW" altLang="zh-TW" sz="3200" dirty="0">
                <a:solidFill>
                  <a:schemeClr val="tx1"/>
                </a:solidFill>
              </a:rPr>
              <a:t>登入帳號</a:t>
            </a:r>
            <a:r>
              <a:rPr lang="en-US" altLang="zh-TW" sz="3200" dirty="0">
                <a:solidFill>
                  <a:schemeClr val="tx1"/>
                </a:solidFill>
              </a:rPr>
              <a:t>:</a:t>
            </a:r>
            <a:r>
              <a:rPr lang="zh-TW" altLang="zh-TW" sz="3200" dirty="0">
                <a:solidFill>
                  <a:srgbClr val="FF0000"/>
                </a:solidFill>
              </a:rPr>
              <a:t>身分證</a:t>
            </a:r>
            <a:r>
              <a:rPr lang="zh-TW" altLang="zh-TW" sz="3200" dirty="0" smtClean="0">
                <a:solidFill>
                  <a:srgbClr val="FF0000"/>
                </a:solidFill>
              </a:rPr>
              <a:t>字號</a:t>
            </a:r>
            <a:r>
              <a:rPr lang="zh-TW" altLang="en-US" sz="3200" dirty="0" smtClean="0">
                <a:solidFill>
                  <a:srgbClr val="FF0000"/>
                </a:solidFill>
              </a:rPr>
              <a:t>後</a:t>
            </a:r>
            <a:r>
              <a:rPr lang="en-US" altLang="zh-TW" sz="3200" dirty="0" smtClean="0">
                <a:solidFill>
                  <a:srgbClr val="FF0000"/>
                </a:solidFill>
              </a:rPr>
              <a:t>7</a:t>
            </a:r>
            <a:r>
              <a:rPr lang="zh-TW" altLang="en-US" sz="3200" dirty="0" smtClean="0">
                <a:solidFill>
                  <a:srgbClr val="FF0000"/>
                </a:solidFill>
              </a:rPr>
              <a:t>碼</a:t>
            </a:r>
            <a:r>
              <a:rPr lang="zh-TW" altLang="zh-TW" sz="3200" dirty="0">
                <a:solidFill>
                  <a:schemeClr val="tx1"/>
                </a:solidFill>
              </a:rPr>
              <a:t/>
            </a:r>
            <a:br>
              <a:rPr lang="zh-TW" altLang="zh-TW" sz="3200" dirty="0">
                <a:solidFill>
                  <a:schemeClr val="tx1"/>
                </a:solidFill>
              </a:rPr>
            </a:br>
            <a:r>
              <a:rPr lang="zh-TW" altLang="zh-TW" sz="3200" dirty="0">
                <a:solidFill>
                  <a:schemeClr val="tx1"/>
                </a:solidFill>
              </a:rPr>
              <a:t>密碼</a:t>
            </a:r>
            <a:r>
              <a:rPr lang="zh-TW" altLang="zh-TW" sz="3200" dirty="0" smtClean="0">
                <a:solidFill>
                  <a:schemeClr val="tx1"/>
                </a:solidFill>
              </a:rPr>
              <a:t>預設</a:t>
            </a:r>
            <a:r>
              <a:rPr lang="zh-TW" altLang="en-US" sz="3200" dirty="0" smtClean="0">
                <a:solidFill>
                  <a:schemeClr val="tx1"/>
                </a:solidFill>
              </a:rPr>
              <a:t> </a:t>
            </a:r>
            <a:r>
              <a:rPr lang="en-US" altLang="zh-TW" sz="3200" dirty="0" smtClean="0">
                <a:solidFill>
                  <a:srgbClr val="FF0000"/>
                </a:solidFill>
              </a:rPr>
              <a:t>Aa123456</a:t>
            </a:r>
            <a:r>
              <a:rPr lang="zh-TW" altLang="zh-TW" dirty="0"/>
              <a:t/>
            </a:r>
            <a:br>
              <a:rPr lang="zh-TW" altLang="zh-TW" dirty="0"/>
            </a:br>
            <a:endParaRPr lang="zh-TW" altLang="en-US" dirty="0">
              <a:solidFill>
                <a:schemeClr val="tx1"/>
              </a:solidFill>
            </a:endParaRP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7568407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5" name="圖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5713" y="138025"/>
            <a:ext cx="10103876" cy="66257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01092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" y="209006"/>
            <a:ext cx="12084424" cy="65683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10143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" y="209006"/>
            <a:ext cx="12066494" cy="65581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64419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0748402" cy="58476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2276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1"/>
            <a:ext cx="12055849" cy="67145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84239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1967882" cy="67139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22589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多面向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698</TotalTime>
  <Words>227</Words>
  <Application>Microsoft Office PowerPoint</Application>
  <PresentationFormat>寬螢幕</PresentationFormat>
  <Paragraphs>45</Paragraphs>
  <Slides>27</Slides>
  <Notes>26</Notes>
  <HiddenSlides>0</HiddenSlides>
  <MMClips>0</MMClips>
  <ScaleCrop>false</ScaleCrop>
  <HeadingPairs>
    <vt:vector size="6" baseType="variant">
      <vt:variant>
        <vt:lpstr>使用字型</vt:lpstr>
      </vt:variant>
      <vt:variant>
        <vt:i4>6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27</vt:i4>
      </vt:variant>
    </vt:vector>
  </HeadingPairs>
  <TitlesOfParts>
    <vt:vector size="34" baseType="lpstr">
      <vt:lpstr>微軟正黑體</vt:lpstr>
      <vt:lpstr>新細明體</vt:lpstr>
      <vt:lpstr>Arial</vt:lpstr>
      <vt:lpstr>Calibri</vt:lpstr>
      <vt:lpstr>Trebuchet MS</vt:lpstr>
      <vt:lpstr>Wingdings 3</vt:lpstr>
      <vt:lpstr>多面向</vt:lpstr>
      <vt:lpstr>WebCHR雲端差勤管理系統</vt:lpstr>
      <vt:lpstr>登入WebCHR差勤系統</vt:lpstr>
      <vt:lpstr>登入帳號:身分證字號後7碼 密碼預設 Aa123456 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因應防疫學校大型活動採線上方式(非於校內場域加班) 操作如下:</vt:lpstr>
      <vt:lpstr>差勤管理系統一般使用者教學影片</vt:lpstr>
      <vt:lpstr>其他注意事項： </vt:lpstr>
      <vt:lpstr>補充:獎勵令電子化措施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</vt:vector>
  </TitlesOfParts>
  <Company>TAES-TYC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簡報</dc:title>
  <dc:creator>taes-user</dc:creator>
  <cp:lastModifiedBy>User</cp:lastModifiedBy>
  <cp:revision>80</cp:revision>
  <dcterms:created xsi:type="dcterms:W3CDTF">2020-05-07T03:53:11Z</dcterms:created>
  <dcterms:modified xsi:type="dcterms:W3CDTF">2022-08-25T07:44:31Z</dcterms:modified>
</cp:coreProperties>
</file>