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265" r:id="rId6"/>
    <p:sldId id="275" r:id="rId7"/>
    <p:sldId id="276" r:id="rId8"/>
    <p:sldId id="277" r:id="rId9"/>
    <p:sldId id="297" r:id="rId10"/>
    <p:sldId id="267" r:id="rId11"/>
    <p:sldId id="278" r:id="rId12"/>
    <p:sldId id="279" r:id="rId13"/>
    <p:sldId id="258" r:id="rId14"/>
    <p:sldId id="298" r:id="rId15"/>
    <p:sldId id="301" r:id="rId16"/>
    <p:sldId id="269" r:id="rId17"/>
    <p:sldId id="282" r:id="rId18"/>
    <p:sldId id="270" r:id="rId19"/>
    <p:sldId id="283" r:id="rId20"/>
    <p:sldId id="302" r:id="rId21"/>
    <p:sldId id="303" r:id="rId22"/>
    <p:sldId id="305" r:id="rId23"/>
    <p:sldId id="306" r:id="rId24"/>
    <p:sldId id="304" r:id="rId25"/>
    <p:sldId id="307" r:id="rId26"/>
    <p:sldId id="308" r:id="rId27"/>
    <p:sldId id="300" r:id="rId2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2023年3月21日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560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33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0191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68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2023年3月21日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879376"/>
          </a:xfrm>
        </p:spPr>
        <p:txBody>
          <a:bodyPr rtlCol="0"/>
          <a:lstStyle/>
          <a:p>
            <a:pPr rtl="0"/>
            <a:r>
              <a:rPr lang="zh-TW" altLang="en-US" dirty="0"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rPr>
              <a:t>「市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  <a:sym typeface="Arial" panose="020B0604020202020204" pitchFamily="34" charset="0"/>
              </a:rPr>
              <a:t>」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如珍寶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市場文史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-1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1700808"/>
            <a:ext cx="7086600" cy="2376264"/>
          </a:xfrm>
        </p:spPr>
        <p:txBody>
          <a:bodyPr rtlCol="0">
            <a:noAutofit/>
          </a:bodyPr>
          <a:lstStyle/>
          <a:p>
            <a:pPr rtl="0"/>
            <a:r>
              <a:rPr lang="en-US" altLang="zh-TW" sz="3600" dirty="0">
                <a:latin typeface="Arial" panose="020B0604020202020204" pitchFamily="34" charset="0"/>
                <a:sym typeface="Arial" panose="020B0604020202020204" pitchFamily="34" charset="0"/>
              </a:rPr>
              <a:t>1.</a:t>
            </a:r>
            <a:r>
              <a:rPr lang="zh-TW" altLang="en-US" sz="3600" dirty="0">
                <a:latin typeface="Arial" panose="020B0604020202020204" pitchFamily="34" charset="0"/>
                <a:sym typeface="Arial" panose="020B0604020202020204" pitchFamily="34" charset="0"/>
              </a:rPr>
              <a:t>中國古代的傳統市集</a:t>
            </a:r>
            <a:endParaRPr lang="en-US" altLang="zh-TW" sz="36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rtl="0"/>
            <a:r>
              <a:rPr lang="en-US" altLang="zh-TW" sz="3600" dirty="0">
                <a:latin typeface="Arial" panose="020B0604020202020204" pitchFamily="34" charset="0"/>
                <a:sym typeface="Arial" panose="020B0604020202020204" pitchFamily="34" charset="0"/>
              </a:rPr>
              <a:t>2.</a:t>
            </a:r>
            <a:r>
              <a:rPr lang="zh-TW" altLang="en-US" sz="3600" dirty="0">
                <a:latin typeface="Arial" panose="020B0604020202020204" pitchFamily="34" charset="0"/>
                <a:sym typeface="Arial" panose="020B0604020202020204" pitchFamily="34" charset="0"/>
              </a:rPr>
              <a:t>台灣早期市集</a:t>
            </a:r>
            <a:endParaRPr lang="en-US" altLang="zh-TW" sz="36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rtl="0"/>
            <a:r>
              <a:rPr lang="en-US" altLang="zh-TW" sz="3600" dirty="0">
                <a:latin typeface="Arial" panose="020B0604020202020204" pitchFamily="34" charset="0"/>
                <a:sym typeface="Arial" panose="020B0604020202020204" pitchFamily="34" charset="0"/>
              </a:rPr>
              <a:t>3.</a:t>
            </a:r>
            <a:r>
              <a:rPr lang="zh-TW" altLang="en-US" sz="3600" dirty="0">
                <a:latin typeface="Arial" panose="020B0604020202020204" pitchFamily="34" charset="0"/>
                <a:sym typeface="Arial" panose="020B0604020202020204" pitchFamily="34" charset="0"/>
              </a:rPr>
              <a:t>現代台灣的傳統市場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6408712" cy="1095400"/>
          </a:xfrm>
        </p:spPr>
        <p:txBody>
          <a:bodyPr rtlCol="0">
            <a:normAutofit fontScale="90000"/>
          </a:bodyPr>
          <a:lstStyle/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（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2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）</a:t>
            </a:r>
            <a:r>
              <a:rPr lang="zh-TW" altLang="en-US" dirty="0">
                <a:latin typeface="+mj-ea"/>
                <a:sym typeface="Arial" panose="020B0604020202020204" pitchFamily="34" charset="0"/>
              </a:rPr>
              <a:t>台灣早期傳統市集</a:t>
            </a:r>
            <a:r>
              <a:rPr lang="en-US" altLang="zh-TW" dirty="0">
                <a:latin typeface="+mj-ea"/>
                <a:sym typeface="Arial" panose="020B0604020202020204" pitchFamily="34" charset="0"/>
              </a:rPr>
              <a:t>-1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2279576" y="1356048"/>
            <a:ext cx="7056784" cy="3513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    </a:t>
            </a:r>
            <a:r>
              <a:rPr lang="en-US" altLang="zh-TW" dirty="0"/>
              <a:t>1694</a:t>
            </a:r>
            <a:r>
              <a:rPr lang="zh-TW" altLang="en-US" dirty="0"/>
              <a:t>年高拱乾撰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台灣府志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中記載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「菜市</a:t>
            </a:r>
            <a:r>
              <a:rPr lang="zh-TW" altLang="en-US" dirty="0"/>
              <a:t>，在寧南坊府學前村里輦各種菜蔬瓜果等物集此， 炳燭為市， 近辰而散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  <a:r>
              <a:rPr lang="zh-TW" altLang="zh-TW" dirty="0">
                <a:latin typeface="+mj-ea"/>
              </a:rPr>
              <a:t> 。 </a:t>
            </a:r>
            <a:r>
              <a:rPr lang="en-US" altLang="zh-TW" dirty="0">
                <a:latin typeface="+mj-ea"/>
              </a:rPr>
              <a:t>1741</a:t>
            </a:r>
            <a:r>
              <a:rPr lang="zh-TW" altLang="en-US" dirty="0">
                <a:latin typeface="+mj-ea"/>
              </a:rPr>
              <a:t>年台灣道劉良壁輯</a:t>
            </a:r>
            <a:r>
              <a:rPr lang="en-US" altLang="zh-TW" dirty="0">
                <a:latin typeface="+mj-ea"/>
              </a:rPr>
              <a:t>《</a:t>
            </a:r>
            <a:r>
              <a:rPr lang="zh-TW" altLang="en-US" dirty="0">
                <a:latin typeface="+mj-ea"/>
              </a:rPr>
              <a:t>重修福建台灣府志</a:t>
            </a:r>
            <a:r>
              <a:rPr lang="en-US" altLang="zh-TW" dirty="0">
                <a:latin typeface="+mj-ea"/>
              </a:rPr>
              <a:t>》</a:t>
            </a:r>
            <a:r>
              <a:rPr lang="zh-TW" altLang="en-US" dirty="0">
                <a:latin typeface="+mj-ea"/>
              </a:rPr>
              <a:t>記載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「彰邑所轄為半線保</a:t>
            </a:r>
            <a:r>
              <a:rPr lang="zh-TW" altLang="en-US" dirty="0"/>
              <a:t>，雖新設未久而願耕於野 ， 願藏於市者， 四方紛至</a:t>
            </a:r>
            <a:r>
              <a:rPr lang="zh-TW" altLang="zh-TW" dirty="0">
                <a:latin typeface="+mj-ea"/>
              </a:rPr>
              <a:t>。 </a:t>
            </a:r>
            <a:r>
              <a:rPr lang="zh-TW" altLang="en-US" dirty="0">
                <a:latin typeface="+mj-ea"/>
              </a:rPr>
              <a:t>故街衢巷陌</a:t>
            </a:r>
            <a:r>
              <a:rPr lang="zh-TW" altLang="en-US" dirty="0"/>
              <a:t>， 漸有可觀， 山海珍錯之物， 亦無不集</a:t>
            </a:r>
            <a:r>
              <a:rPr lang="zh-TW" altLang="zh-TW" dirty="0">
                <a:latin typeface="+mj-ea"/>
              </a:rPr>
              <a:t>。 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  <a:r>
              <a:rPr lang="zh-TW" altLang="zh-TW" dirty="0">
                <a:latin typeface="+mj-ea"/>
              </a:rPr>
              <a:t> 。 </a:t>
            </a:r>
            <a:r>
              <a:rPr lang="zh-TW" altLang="en-US" dirty="0">
                <a:latin typeface="+mj-ea"/>
              </a:rPr>
              <a:t>因此推測清康熙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latin typeface="+mj-ea"/>
              </a:rPr>
              <a:t>雍正年間</a:t>
            </a:r>
            <a:r>
              <a:rPr lang="zh-TW" altLang="en-US" dirty="0"/>
              <a:t>，台灣早有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「市集」的存在</a:t>
            </a:r>
            <a:r>
              <a:rPr lang="zh-TW" altLang="zh-TW" dirty="0">
                <a:latin typeface="+mj-ea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7315200" cy="879376"/>
          </a:xfrm>
        </p:spPr>
        <p:txBody>
          <a:bodyPr/>
          <a:lstStyle/>
          <a:p>
            <a:r>
              <a:rPr lang="zh-TW" altLang="en-US" dirty="0">
                <a:latin typeface="+mj-ea"/>
                <a:sym typeface="Arial" panose="020B0604020202020204" pitchFamily="34" charset="0"/>
              </a:rPr>
              <a:t>台灣早期傳統市集</a:t>
            </a:r>
            <a:r>
              <a:rPr lang="en-US" altLang="zh-TW" dirty="0">
                <a:latin typeface="+mj-ea"/>
                <a:sym typeface="Arial" panose="020B0604020202020204" pitchFamily="34" charset="0"/>
              </a:rPr>
              <a:t>-2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03512" y="1196752"/>
            <a:ext cx="8136904" cy="3960440"/>
          </a:xfrm>
        </p:spPr>
        <p:txBody>
          <a:bodyPr/>
          <a:lstStyle/>
          <a:p>
            <a:r>
              <a:rPr lang="zh-TW" altLang="en-US" dirty="0"/>
              <a:t>    </a:t>
            </a:r>
            <a:r>
              <a:rPr lang="zh-TW" altLang="zh-TW" dirty="0"/>
              <a:t>台灣傳統市場的發展歷史，起初是攤販聚落形成的場所，</a:t>
            </a:r>
            <a:r>
              <a:rPr lang="en-US" altLang="zh-TW" dirty="0" err="1"/>
              <a:t>日治時期</a:t>
            </a:r>
            <a:r>
              <a:rPr lang="zh-TW" altLang="zh-TW" dirty="0"/>
              <a:t>開始進行規劃並確立制度，</a:t>
            </a:r>
            <a:r>
              <a:rPr lang="en-US" altLang="zh-TW" dirty="0" err="1"/>
              <a:t>國民政府</a:t>
            </a:r>
            <a:r>
              <a:rPr lang="zh-TW" altLang="zh-TW" dirty="0"/>
              <a:t>來台後</a:t>
            </a:r>
            <a:r>
              <a:rPr lang="en-US" altLang="zh-TW" dirty="0"/>
              <a:t>1950</a:t>
            </a:r>
            <a:r>
              <a:rPr lang="zh-TW" altLang="zh-TW" dirty="0"/>
              <a:t>年代開始，為了「改善衛生」、「穩定物價」、「增加地方財政」等原因，將傳統市場歸入</a:t>
            </a:r>
            <a:r>
              <a:rPr lang="en-US" altLang="zh-TW" dirty="0" err="1"/>
              <a:t>都市計畫</a:t>
            </a:r>
            <a:r>
              <a:rPr lang="zh-TW" altLang="zh-TW" dirty="0"/>
              <a:t>興建各地公有市場，除了可以解決攤販林立問題，也讓生活貧苦的人可以政府招租方式低門檻創業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    </a:t>
            </a:r>
            <a:r>
              <a:rPr lang="zh-TW" altLang="zh-TW" dirty="0"/>
              <a:t>早期傳統市集</a:t>
            </a:r>
            <a:r>
              <a:rPr lang="zh-TW" altLang="en-US" dirty="0"/>
              <a:t>一開始的形態</a:t>
            </a:r>
            <a:r>
              <a:rPr lang="zh-TW" altLang="zh-TW" dirty="0"/>
              <a:t>大都以販賣自己所生產的農作物或是捕撈而來的各式商品，種類不多，擺設也很簡單，小販大都來自鄰近的城鎮。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6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66335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+mj-ea"/>
                <a:sym typeface="Arial" panose="020B0604020202020204" pitchFamily="34" charset="0"/>
              </a:rPr>
              <a:t>台灣早期傳統市集</a:t>
            </a:r>
            <a:r>
              <a:rPr lang="en-US" altLang="zh-TW" dirty="0">
                <a:latin typeface="+mj-ea"/>
                <a:sym typeface="Arial" panose="020B0604020202020204" pitchFamily="34" charset="0"/>
              </a:rPr>
              <a:t>-3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91544" y="1340768"/>
            <a:ext cx="8676456" cy="40324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/>
              <a:t>    </a:t>
            </a:r>
            <a:r>
              <a:rPr lang="zh-TW" altLang="en-US" sz="8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早期台灣的傳統市場通常是以戶外攤販的形式出現，也有一些固定的室內市場。這些市場是當時人們購買日用品和食物的主要場所，也是社交和交易的場所。</a:t>
            </a:r>
          </a:p>
          <a:p>
            <a:pPr>
              <a:lnSpc>
                <a:spcPct val="120000"/>
              </a:lnSpc>
            </a:pPr>
            <a:r>
              <a:rPr lang="zh-TW" altLang="en-US" sz="8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之後發展之後，市場通常在早晨開始營業，到晚上才結束，每個攤位都有自己的特色和商品，如新鮮蔬果、肉類、魚類、家禽、蛋類、米麵和各種調味品等等。</a:t>
            </a:r>
          </a:p>
          <a:p>
            <a:pPr>
              <a:lnSpc>
                <a:spcPct val="120000"/>
              </a:lnSpc>
            </a:pPr>
            <a:r>
              <a:rPr lang="zh-TW" altLang="en-US" sz="8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除了食品和日用品之外，市場也是各種手工藝品和小型機械產品的銷售場所，例如香菸、衣服、鞋子、玩具、器具、文具等等。市場也是人們購買禮品和紀念品的地方。</a:t>
            </a:r>
          </a:p>
          <a:p>
            <a:pPr>
              <a:lnSpc>
                <a:spcPct val="120000"/>
              </a:lnSpc>
            </a:pPr>
            <a:r>
              <a:rPr lang="zh-TW" altLang="en-US" sz="8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在早期台灣的傳統市場中，通常有各種各樣的攤位，其中一些攤位是由土生土長的台灣人經營的，而另一些攤位則是由外來移民或中國大陸移民經營的。這些攤位為當時的台灣帶來了多樣性和文化交流。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62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sym typeface="Arial" panose="020B0604020202020204" pitchFamily="34" charset="0"/>
              </a:rPr>
              <a:t>台灣早期市集</a:t>
            </a: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6D12A59-29C8-4878-89FE-EA3005C66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5440" y="1700808"/>
            <a:ext cx="4896544" cy="322888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98852A4-AE22-4B6B-80D4-B2849EAFB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0808"/>
            <a:ext cx="4852142" cy="32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563A0A-8BF7-48F5-91A5-967B5DA3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ym typeface="Arial" panose="020B0604020202020204" pitchFamily="34" charset="0"/>
              </a:rPr>
              <a:t>台灣早期市集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93DBCF3-A47A-4A7A-9EA7-6561277C2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556792"/>
            <a:ext cx="5040560" cy="324036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C75945E-2F4C-40FE-AEB6-7C51FA34E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590340"/>
            <a:ext cx="5163511" cy="32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台灣早期市集</a:t>
            </a: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456E31E-330C-4078-AE2D-7035EED36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5585" y="1583147"/>
            <a:ext cx="4723024" cy="3430029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6384986-3080-4E1D-AF93-C8253B1B5F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51984" y="1583147"/>
            <a:ext cx="4721580" cy="3141997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6840760" cy="1095400"/>
          </a:xfrm>
        </p:spPr>
        <p:txBody>
          <a:bodyPr rtlCol="0">
            <a:normAutofit fontScale="90000"/>
          </a:bodyPr>
          <a:lstStyle/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（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3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）</a:t>
            </a:r>
            <a:r>
              <a:rPr lang="zh-TW" altLang="en-US" dirty="0"/>
              <a:t>現代台灣的傳統市場</a:t>
            </a:r>
            <a:r>
              <a:rPr lang="en-US" altLang="zh-TW" dirty="0"/>
              <a:t>-1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919536" y="1356048"/>
            <a:ext cx="8568952" cy="3513112"/>
          </a:xfrm>
        </p:spPr>
        <p:txBody>
          <a:bodyPr>
            <a:no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多樣性：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en-US" dirty="0"/>
              <a:t>傳統市場通常由許多攤販和小店組成，售賣各種不同種類的商品，例如食品、衣物、鞋子、家庭用品等等。由於攤販和小店的經營方式多樣，因此每個攤位的商品和價格也不盡相同，消費者可以依據自己的喜好和需求做出選擇。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交流：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en-US" dirty="0"/>
              <a:t>傳統市場是台灣人民日常交流的一個場所。攤販和消費者之間經常會有互動和交談，這種互動不僅有助於提高顧客滿意度，也有助於建立消費者和攤販之間的信任關係。</a:t>
            </a:r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F7A70FE-E460-4E4F-8BCF-A91559A7262A}"/>
              </a:ext>
            </a:extLst>
          </p:cNvPr>
          <p:cNvSpPr txBox="1"/>
          <p:nvPr/>
        </p:nvSpPr>
        <p:spPr>
          <a:xfrm>
            <a:off x="2783632" y="17728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   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6481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7315200" cy="951384"/>
          </a:xfrm>
        </p:spPr>
        <p:txBody>
          <a:bodyPr/>
          <a:lstStyle/>
          <a:p>
            <a:r>
              <a:rPr lang="zh-TW" altLang="en-US" dirty="0"/>
              <a:t>現代台灣的傳統市場</a:t>
            </a:r>
            <a:r>
              <a:rPr lang="en-US" altLang="zh-TW" dirty="0"/>
              <a:t>-2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31504" y="1700808"/>
            <a:ext cx="9433048" cy="2232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低價格：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傳統市場的價格通常比超市和百貨公司低，這是因為攤販的經營成本較低，並且由於攤販之間的競爭，價格也相對較低。因此，對於一些日常必需品和食品，前往傳統市場購物可以節省一些費用。</a:t>
            </a:r>
          </a:p>
          <a:p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68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1464" y="404664"/>
            <a:ext cx="7315200" cy="879376"/>
          </a:xfrm>
        </p:spPr>
        <p:txBody>
          <a:bodyPr/>
          <a:lstStyle/>
          <a:p>
            <a:r>
              <a:rPr lang="zh-TW" altLang="en-US" dirty="0"/>
              <a:t>現代台灣的傳統市場</a:t>
            </a:r>
            <a:r>
              <a:rPr lang="en-US" altLang="zh-TW" dirty="0"/>
              <a:t>-3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19536" y="1556792"/>
            <a:ext cx="8136904" cy="42484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sz="9600" dirty="0"/>
              <a:t>4.</a:t>
            </a:r>
            <a:r>
              <a:rPr lang="zh-TW" altLang="en-US" sz="9600" dirty="0"/>
              <a:t>新鮮的食品：</a:t>
            </a:r>
            <a:endParaRPr lang="en-US" altLang="zh-TW" sz="9600" dirty="0"/>
          </a:p>
          <a:p>
            <a:pPr>
              <a:lnSpc>
                <a:spcPct val="120000"/>
              </a:lnSpc>
            </a:pPr>
            <a:r>
              <a:rPr lang="zh-TW" altLang="en-US" sz="9600" dirty="0"/>
              <a:t>傳統市場是購買新鮮食品的好地方。許多攤販售賣當天新鮮的蔬菜、水果和肉類等等，這些食品通常是當天從農田和畜牧場運送過來的，新鮮程度比超市和百貨公司販售的食品更好。</a:t>
            </a:r>
            <a:endParaRPr lang="en-US" altLang="zh-TW" sz="9600" dirty="0"/>
          </a:p>
          <a:p>
            <a:pPr>
              <a:lnSpc>
                <a:spcPct val="120000"/>
              </a:lnSpc>
            </a:pPr>
            <a:r>
              <a:rPr lang="en-US" altLang="zh-TW" sz="9600" dirty="0"/>
              <a:t>5.</a:t>
            </a:r>
            <a:r>
              <a:rPr lang="zh-TW" altLang="en-US" sz="9600" dirty="0"/>
              <a:t>文化特色：</a:t>
            </a:r>
            <a:endParaRPr lang="en-US" altLang="zh-TW" sz="9600" dirty="0"/>
          </a:p>
          <a:p>
            <a:pPr>
              <a:lnSpc>
                <a:spcPct val="120000"/>
              </a:lnSpc>
            </a:pPr>
            <a:r>
              <a:rPr lang="en-US" altLang="zh-TW" sz="9600" dirty="0"/>
              <a:t>    </a:t>
            </a:r>
            <a:r>
              <a:rPr lang="zh-TW" altLang="en-US" sz="9600" dirty="0"/>
              <a:t>每個傳統市場都有其獨特的文化特色，例如擁有特色美食或是有特別的節慶活動等等。走進傳統市場，你可以體驗到當地的文化氛圍和人情味。</a:t>
            </a:r>
          </a:p>
          <a:p>
            <a:pPr>
              <a:lnSpc>
                <a:spcPct val="120000"/>
              </a:lnSpc>
            </a:pPr>
            <a:endParaRPr lang="en-US" altLang="zh-TW" sz="11200" dirty="0"/>
          </a:p>
          <a:p>
            <a:pPr>
              <a:lnSpc>
                <a:spcPct val="120000"/>
              </a:lnSpc>
            </a:pPr>
            <a:endParaRPr lang="en-US" altLang="zh-TW" sz="9600" dirty="0"/>
          </a:p>
          <a:p>
            <a:pPr>
              <a:lnSpc>
                <a:spcPct val="120000"/>
              </a:lnSpc>
            </a:pPr>
            <a:endParaRPr lang="zh-TW" altLang="en-US" sz="9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64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448" y="548680"/>
            <a:ext cx="7315200" cy="879376"/>
          </a:xfrm>
        </p:spPr>
        <p:txBody>
          <a:bodyPr/>
          <a:lstStyle/>
          <a:p>
            <a:r>
              <a:rPr lang="zh-TW" altLang="en-US" dirty="0"/>
              <a:t>現代台灣的傳統市場</a:t>
            </a:r>
            <a:r>
              <a:rPr lang="en-US" altLang="zh-TW" dirty="0"/>
              <a:t>-4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59496" y="1628800"/>
            <a:ext cx="8280920" cy="3096344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6.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飲食文化：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傳統市場也是臺灣重要的飲食場所，各種小吃和特色美食琳瑯滿目，如臭豆腐、珍珠奶茶、滷肉飯等。</a:t>
            </a: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7.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環境嘈雜：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由於傳統市場通常是露天或半露天的，加上擁有大量的攤販和顧客，市場環境嘈雜，有時會有擁擠的現象。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26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148" y="260648"/>
            <a:ext cx="5405884" cy="86409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（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1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  <a:sym typeface="Arial" panose="020B0604020202020204" pitchFamily="34" charset="0"/>
              </a:rPr>
              <a:t>）</a:t>
            </a:r>
            <a:r>
              <a:rPr lang="zh-TW" altLang="en-US" sz="3600" dirty="0">
                <a:latin typeface="+mj-ea"/>
                <a:ea typeface="+mj-ea"/>
                <a:sym typeface="Arial" panose="020B0604020202020204" pitchFamily="34" charset="0"/>
              </a:rPr>
              <a:t>中國古代傳統市集</a:t>
            </a:r>
            <a:r>
              <a:rPr lang="en-US" altLang="zh-TW" sz="3600" dirty="0">
                <a:latin typeface="+mj-ea"/>
                <a:ea typeface="+mj-ea"/>
                <a:sym typeface="Arial" panose="020B0604020202020204" pitchFamily="34" charset="0"/>
              </a:rPr>
              <a:t>-1</a:t>
            </a:r>
            <a:endParaRPr lang="zh-TW" altLang="en-US" sz="3600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27448" y="1154485"/>
            <a:ext cx="92170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       </a:t>
            </a:r>
            <a:r>
              <a:rPr lang="zh-TW" altLang="zh-TW" sz="3200" dirty="0">
                <a:latin typeface="+mj-ea"/>
                <a:ea typeface="+mj-ea"/>
              </a:rPr>
              <a:t>「市集」是如何開始的呢？有人群聚集的地方，慢慢就會有市集的產生。北宋畫家張擇端於</a:t>
            </a:r>
            <a:r>
              <a:rPr lang="zh-TW" altLang="zh-TW" sz="3200" dirty="0">
                <a:solidFill>
                  <a:srgbClr val="C00000"/>
                </a:solidFill>
                <a:latin typeface="+mj-ea"/>
                <a:ea typeface="+mj-ea"/>
              </a:rPr>
              <a:t>《清明上河圖》</a:t>
            </a:r>
            <a:r>
              <a:rPr lang="zh-TW" altLang="zh-TW" sz="3200" dirty="0">
                <a:latin typeface="+mj-ea"/>
                <a:ea typeface="+mj-ea"/>
              </a:rPr>
              <a:t>描繪的街市場景，應該是大家印象中最知名的市集樣貌了。早期的市集屬於鄉村地區居民的買賣活動，主要買賣的貨品大多是生活所需，而買賣雙方都為附近村民，外來商客次之。漸漸地隨著買賣規模的擴大與趕集人數的增加，便形成了週期性開市的市集。</a:t>
            </a:r>
          </a:p>
          <a:p>
            <a:pPr>
              <a:lnSpc>
                <a:spcPts val="2400"/>
              </a:lnSpc>
            </a:pPr>
            <a:r>
              <a:rPr lang="zh-TW" altLang="en-US" sz="2400" dirty="0"/>
              <a:t>       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404664"/>
            <a:ext cx="5983560" cy="807368"/>
          </a:xfrm>
        </p:spPr>
        <p:txBody>
          <a:bodyPr/>
          <a:lstStyle/>
          <a:p>
            <a:r>
              <a:rPr lang="zh-TW" altLang="en-US" dirty="0"/>
              <a:t>現代台灣的傳統市場</a:t>
            </a:r>
            <a:r>
              <a:rPr lang="en-US" altLang="zh-TW" dirty="0"/>
              <a:t>-5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87488" y="1412776"/>
            <a:ext cx="8064896" cy="2088232"/>
          </a:xfrm>
        </p:spPr>
        <p:txBody>
          <a:bodyPr>
            <a:normAutofit/>
          </a:bodyPr>
          <a:lstStyle/>
          <a:p>
            <a:r>
              <a:rPr lang="en-US" altLang="zh-TW" dirty="0"/>
              <a:t>8.</a:t>
            </a:r>
            <a:r>
              <a:rPr lang="zh-TW" altLang="en-US" dirty="0"/>
              <a:t>民眾生活的場所：</a:t>
            </a:r>
            <a:endParaRPr lang="en-US" altLang="zh-TW" dirty="0"/>
          </a:p>
          <a:p>
            <a:r>
              <a:rPr lang="zh-TW" altLang="en-US" dirty="0"/>
              <a:t>    市場不僅是消費者購物的地方，也是當地民眾生活的場所。市場中有許多攤販賣著當地美食，因此也是許多人聚集的地方，交流互動增進了當地社區感情。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32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393704" cy="1082674"/>
          </a:xfrm>
        </p:spPr>
        <p:txBody>
          <a:bodyPr/>
          <a:lstStyle/>
          <a:p>
            <a:r>
              <a:rPr lang="zh-TW" altLang="en-US" dirty="0"/>
              <a:t>現代台灣傳統市場集錦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4D9AD68-811F-42C4-8165-95E196715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945" y="1933566"/>
            <a:ext cx="4984778" cy="299086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2233044-9A38-4A17-ADD6-3740D0B27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464" y="1933566"/>
            <a:ext cx="4498032" cy="29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89877A-5C55-4081-B874-04E24FDC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現代台灣傳統市場集錦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EB53A65-9642-4D5A-8A80-DDC23FBFF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519" y="1772816"/>
            <a:ext cx="4803441" cy="309634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0E744D6-4296-4E11-9933-21625B04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729" y="1793776"/>
            <a:ext cx="4621479" cy="30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27C607-5E0D-41CA-B066-29568D18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現代台灣傳統市場集錦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49C963A-A570-48D8-9741-CFEFDC477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700808"/>
            <a:ext cx="4601278" cy="329012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379771B-B23B-443D-8D0E-8F016946A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0808"/>
            <a:ext cx="4601278" cy="3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408" y="980728"/>
            <a:ext cx="9829800" cy="108267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課堂作業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：請在下堂課上課之前，蒐集關於眷村市場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平鎮忠貞市場的相關資料，紀錄於引導單上，於下一堂上課使用。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49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中國古代傳統市集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-2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87488" y="1556792"/>
            <a:ext cx="102251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     </a:t>
            </a:r>
            <a:r>
              <a:rPr lang="zh-TW" altLang="zh-TW" sz="3200" dirty="0">
                <a:latin typeface="+mj-ea"/>
                <a:ea typeface="+mj-ea"/>
              </a:rPr>
              <a:t>市集、墟市（英語：Market）是位於鄉村地區的週期性商品交易地點，通</a:t>
            </a:r>
            <a:r>
              <a:rPr lang="zh-TW" altLang="en-US" sz="3200" dirty="0">
                <a:latin typeface="+mj-ea"/>
                <a:ea typeface="+mj-ea"/>
              </a:rPr>
              <a:t>常</a:t>
            </a:r>
            <a:r>
              <a:rPr lang="zh-TW" altLang="zh-TW" sz="3200" dirty="0">
                <a:latin typeface="+mj-ea"/>
                <a:ea typeface="+mj-ea"/>
              </a:rPr>
              <a:t>隔日或數日開市一次，在中國北方通常叫集，在南方叫墟。商販、居民趕往市集交易，中國北方稱為</a:t>
            </a: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「</a:t>
            </a:r>
            <a:r>
              <a:rPr lang="zh-TW" altLang="zh-TW" sz="3200" dirty="0">
                <a:latin typeface="+mj-ea"/>
                <a:ea typeface="+mj-ea"/>
              </a:rPr>
              <a:t>趕集</a:t>
            </a: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  <a:r>
              <a:rPr lang="zh-TW" altLang="zh-TW" sz="3200" dirty="0">
                <a:latin typeface="+mj-ea"/>
                <a:ea typeface="+mj-ea"/>
              </a:rPr>
              <a:t>，南方則稱為</a:t>
            </a: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「</a:t>
            </a:r>
            <a:r>
              <a:rPr lang="zh-TW" altLang="zh-TW" sz="3200" dirty="0">
                <a:latin typeface="+mj-ea"/>
                <a:ea typeface="+mj-ea"/>
              </a:rPr>
              <a:t>趁墟</a:t>
            </a: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  <a:r>
              <a:rPr lang="zh-TW" altLang="zh-TW" sz="3200" dirty="0">
                <a:latin typeface="+mj-ea"/>
                <a:ea typeface="+mj-ea"/>
              </a:rPr>
              <a:t>。市集是地區性的，買賣雙方都以附近村民為主，貨品主要是日常必需品，外來客商只居次要地位。繁榮的市集會發展成為</a:t>
            </a:r>
            <a:r>
              <a:rPr lang="en-US" altLang="zh-TW" sz="3200" dirty="0" err="1">
                <a:latin typeface="+mj-ea"/>
                <a:ea typeface="+mj-ea"/>
              </a:rPr>
              <a:t>城鎮</a:t>
            </a:r>
            <a:r>
              <a:rPr lang="zh-TW" altLang="zh-TW" sz="3200" dirty="0">
                <a:latin typeface="+mj-ea"/>
                <a:ea typeface="+mj-ea"/>
              </a:rPr>
              <a:t>。從</a:t>
            </a:r>
            <a:r>
              <a:rPr lang="zh-TW" altLang="en-US" sz="3200" dirty="0">
                <a:latin typeface="+mj-ea"/>
                <a:ea typeface="+mj-ea"/>
              </a:rPr>
              <a:t>唐</a:t>
            </a: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sz="3200" dirty="0">
                <a:latin typeface="+mj-ea"/>
                <a:ea typeface="+mj-ea"/>
              </a:rPr>
              <a:t>宋到清代，中國的市集數目隨著人口上昇而增加。</a:t>
            </a:r>
          </a:p>
        </p:txBody>
      </p:sp>
    </p:spTree>
    <p:extLst>
      <p:ext uri="{BB962C8B-B14F-4D97-AF65-F5344CB8AC3E}">
        <p14:creationId xmlns:p14="http://schemas.microsoft.com/office/powerpoint/2010/main" val="7274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169568" cy="759618"/>
          </a:xfrm>
        </p:spPr>
        <p:txBody>
          <a:bodyPr/>
          <a:lstStyle/>
          <a:p>
            <a:r>
              <a:rPr lang="zh-TW" altLang="en-US" dirty="0"/>
              <a:t>清明上河圖介紹</a:t>
            </a: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8034"/>
          <a:stretch>
            <a:fillRect/>
          </a:stretch>
        </p:blipFill>
        <p:spPr>
          <a:xfrm>
            <a:off x="317026" y="1484784"/>
            <a:ext cx="6492281" cy="3672408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27935" y="1501379"/>
            <a:ext cx="4067944" cy="19276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/>
              <a:t>在張擇端的的</a:t>
            </a:r>
            <a:r>
              <a:rPr lang="en-US" altLang="zh-TW" sz="9600" dirty="0"/>
              <a:t>《</a:t>
            </a:r>
            <a:r>
              <a:rPr lang="zh-TW" altLang="en-US" sz="9600" dirty="0"/>
              <a:t>清明上河圖</a:t>
            </a:r>
            <a:r>
              <a:rPr lang="en-US" altLang="zh-TW" sz="9600" dirty="0"/>
              <a:t>》</a:t>
            </a:r>
            <a:r>
              <a:rPr lang="zh-TW" altLang="en-US" sz="9600" dirty="0"/>
              <a:t>之中，很好的將宋朝市井商業文化的繁榮展現了出來。在這幅畫上，作者描繪了數量龐大的各色人物，牛、騾、驢等牲畜，車、轎、大小船隻，還有房屋、橋樑等建築，展示了北宋時期都城東京城的狀況繁榮程度，絲毫不輸給現代的城市。</a:t>
            </a:r>
            <a:br>
              <a:rPr lang="zh-TW" altLang="en-US" sz="9600" dirty="0"/>
            </a:b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42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77680" cy="543594"/>
          </a:xfrm>
        </p:spPr>
        <p:txBody>
          <a:bodyPr/>
          <a:lstStyle/>
          <a:p>
            <a:r>
              <a:rPr lang="zh-TW" altLang="en-US" dirty="0">
                <a:latin typeface="+mj-ea"/>
                <a:sym typeface="Arial" panose="020B0604020202020204" pitchFamily="34" charset="0"/>
              </a:rPr>
              <a:t>中國古代傳統市集</a:t>
            </a:r>
            <a:r>
              <a:rPr lang="en-US" altLang="zh-TW" dirty="0">
                <a:latin typeface="+mj-ea"/>
                <a:sym typeface="Arial" panose="020B0604020202020204" pitchFamily="34" charset="0"/>
              </a:rPr>
              <a:t>-3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95400" y="1052736"/>
            <a:ext cx="10297144" cy="3960440"/>
          </a:xfrm>
        </p:spPr>
        <p:txBody>
          <a:bodyPr>
            <a:normAutofit/>
          </a:bodyPr>
          <a:lstStyle/>
          <a:p>
            <a:r>
              <a:rPr lang="zh-TW" altLang="en-US" sz="2500" dirty="0">
                <a:latin typeface="+mj-ea"/>
                <a:ea typeface="+mj-ea"/>
              </a:rPr>
              <a:t>        </a:t>
            </a:r>
            <a:r>
              <a:rPr lang="zh-TW" altLang="zh-TW" sz="2500" dirty="0">
                <a:latin typeface="+mj-ea"/>
                <a:ea typeface="+mj-ea"/>
              </a:rPr>
              <a:t>有些鄉村地區遠離城市，市集應運而生。當人口或村莊數目上升時，市集規模會擴大，即趕集人數增加；然後會增加新的集期，最後成立新市集。市集周期性開市，大約每兩日或三數日開市一日或每十日三次，為期幾天、或為某種產品收成開市售賣。開市日也不一定整天做買賣，熱鬧時間多半在早上。虛市主顧多是住在附近的村民，賣出貨物的，也大多是住在附近鄉村的生產者。虛市中貨物，主要是日常生活必需品，如菜、茶、米、酒、雞、豬、魚、豆等食物、布、紙、箕箒等手工製品，以及柴薪。貨品多半由生產者直接出賣，當中也有小部份貨物由城市工匠製造，和外地生產的鹽，由商人遠道攜來，商人也會從虛市販運貨物到城市。故虛市或有客店或邸店，邸店提供住宿，也讓客商堆存貨物，既是客棧又是貨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15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sym typeface="Arial" panose="020B0604020202020204" pitchFamily="34" charset="0"/>
              </a:rPr>
              <a:t>中國古代傳統市集</a:t>
            </a:r>
            <a:r>
              <a:rPr lang="en-US" altLang="zh-TW" dirty="0">
                <a:latin typeface="+mj-ea"/>
                <a:sym typeface="Arial" panose="020B0604020202020204" pitchFamily="34" charset="0"/>
              </a:rPr>
              <a:t>-4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1700808"/>
            <a:ext cx="9938320" cy="3240360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       </a:t>
            </a:r>
            <a:r>
              <a:rPr lang="zh-TW" altLang="zh-TW" sz="2400" dirty="0"/>
              <a:t>唐朝時期北方的城市和市集發展比南方發達，而到了宋朝，南方城市和市集經濟發展比北方發達，由此可見，市集的發展離不開城市的發展。唐朝時期雖有居民的人口遷移，但差不多都是城市外延的擴建，人口遷徙數量也沒有宋朝多。宋朝時期，遷入城市的人口劇增，也不再局限於城牆外的擴建，很多農村人口開始慢慢進入城市生活。</a:t>
            </a:r>
          </a:p>
          <a:p>
            <a:r>
              <a:rPr lang="en-US" altLang="zh-TW" sz="2400" dirty="0"/>
              <a:t>    </a:t>
            </a:r>
            <a:r>
              <a:rPr lang="zh-TW" altLang="en-US" sz="2400" dirty="0"/>
              <a:t>   </a:t>
            </a:r>
            <a:r>
              <a:rPr lang="zh-TW" altLang="zh-TW" sz="2400" dirty="0"/>
              <a:t>早些時候，集市上的商品多以農產品以及農具為主，慢慢的隨著手工業的發展，人們身著的服飾、生產生活所使用的金屬器皿、陶器才有了更多的選擇，於是這些生活瑣碎的交易在市場也漸漸多了起來，一些專業的手工業作坊也因此興起，這就催生了不少相關商販，使得集市之上人們的創收方式更加多樣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26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00096" y="5878004"/>
            <a:ext cx="8104083" cy="57992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latin typeface="Arial" panose="020B0604020202020204" pitchFamily="34" charset="0"/>
                <a:ea typeface="細明體" panose="02020509000000000000" pitchFamily="49" charset="-120"/>
                <a:sym typeface="Arial" panose="020B0604020202020204" pitchFamily="34" charset="0"/>
              </a:rPr>
              <a:t>中國傳統市集</a:t>
            </a:r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1514"/>
          <a:stretch>
            <a:fillRect/>
          </a:stretch>
        </p:blipFill>
        <p:spPr>
          <a:xfrm>
            <a:off x="263352" y="1340768"/>
            <a:ext cx="5537772" cy="4260865"/>
          </a:xfrm>
        </p:spPr>
      </p:pic>
      <p:pic>
        <p:nvPicPr>
          <p:cNvPr id="12" name="圖片版面配置區 1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r="5958"/>
          <a:stretch>
            <a:fillRect/>
          </a:stretch>
        </p:blipFill>
        <p:spPr>
          <a:xfrm>
            <a:off x="6062563" y="2780928"/>
            <a:ext cx="6108437" cy="3836101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376" y="5949280"/>
            <a:ext cx="8104083" cy="579921"/>
          </a:xfrm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中國傳統市集</a:t>
            </a:r>
            <a:endParaRPr lang="zh-TW" altLang="en-US" dirty="0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r="10164"/>
          <a:stretch>
            <a:fillRect/>
          </a:stretch>
        </p:blipFill>
        <p:spPr>
          <a:xfrm>
            <a:off x="479375" y="1109743"/>
            <a:ext cx="5541161" cy="4263473"/>
          </a:xfrm>
        </p:spPr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 b="8841"/>
          <a:stretch>
            <a:fillRect/>
          </a:stretch>
        </p:blipFill>
        <p:spPr>
          <a:xfrm>
            <a:off x="6312024" y="2996951"/>
            <a:ext cx="5624596" cy="3532249"/>
          </a:xfrm>
        </p:spPr>
      </p:pic>
    </p:spTree>
    <p:extLst>
      <p:ext uri="{BB962C8B-B14F-4D97-AF65-F5344CB8AC3E}">
        <p14:creationId xmlns:p14="http://schemas.microsoft.com/office/powerpoint/2010/main" val="22575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0" y="5877272"/>
            <a:ext cx="8104083" cy="579921"/>
          </a:xfrm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中國傳統市集</a:t>
            </a:r>
            <a:endParaRPr lang="zh-TW" altLang="en-US" dirty="0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017"/>
          <a:stretch>
            <a:fillRect/>
          </a:stretch>
        </p:blipFill>
        <p:spPr>
          <a:xfrm>
            <a:off x="516387" y="1113022"/>
            <a:ext cx="5349725" cy="4116178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6367"/>
          <a:stretch>
            <a:fillRect/>
          </a:stretch>
        </p:blipFill>
        <p:spPr>
          <a:xfrm>
            <a:off x="6240016" y="2852936"/>
            <a:ext cx="5503792" cy="3456384"/>
          </a:xfrm>
        </p:spPr>
      </p:pic>
    </p:spTree>
    <p:extLst>
      <p:ext uri="{BB962C8B-B14F-4D97-AF65-F5344CB8AC3E}">
        <p14:creationId xmlns:p14="http://schemas.microsoft.com/office/powerpoint/2010/main" val="12146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a4f35948-e619-41b3-aa29-22878b09cfd2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529</TotalTime>
  <Words>1809</Words>
  <Application>Microsoft Office PowerPoint</Application>
  <PresentationFormat>寬螢幕</PresentationFormat>
  <Paragraphs>69</Paragraphs>
  <Slides>24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SimSun</vt:lpstr>
      <vt:lpstr>細明體</vt:lpstr>
      <vt:lpstr>微軟正黑體</vt:lpstr>
      <vt:lpstr>新細明體</vt:lpstr>
      <vt:lpstr>新細明體</vt:lpstr>
      <vt:lpstr>Arial</vt:lpstr>
      <vt:lpstr>兒童朋友 16x9</vt:lpstr>
      <vt:lpstr>「市」如珍寶-市場文史-1</vt:lpstr>
      <vt:lpstr>（1）中國古代傳統市集-1</vt:lpstr>
      <vt:lpstr>中國古代傳統市集-2</vt:lpstr>
      <vt:lpstr>清明上河圖介紹</vt:lpstr>
      <vt:lpstr>中國古代傳統市集-3</vt:lpstr>
      <vt:lpstr>中國古代傳統市集-4</vt:lpstr>
      <vt:lpstr>中國傳統市集</vt:lpstr>
      <vt:lpstr>中國傳統市集</vt:lpstr>
      <vt:lpstr>中國傳統市集</vt:lpstr>
      <vt:lpstr>（2）台灣早期傳統市集-1</vt:lpstr>
      <vt:lpstr>台灣早期傳統市集-2</vt:lpstr>
      <vt:lpstr>台灣早期傳統市集-3</vt:lpstr>
      <vt:lpstr>台灣早期市集</vt:lpstr>
      <vt:lpstr>台灣早期市集</vt:lpstr>
      <vt:lpstr>台灣早期市集</vt:lpstr>
      <vt:lpstr>（3）現代台灣的傳統市場-1</vt:lpstr>
      <vt:lpstr>現代台灣的傳統市場-2</vt:lpstr>
      <vt:lpstr>現代台灣的傳統市場-3</vt:lpstr>
      <vt:lpstr>現代台灣的傳統市場-4</vt:lpstr>
      <vt:lpstr>現代台灣的傳統市場-5</vt:lpstr>
      <vt:lpstr>現代台灣傳統市場集錦</vt:lpstr>
      <vt:lpstr>現代台灣傳統市場集錦</vt:lpstr>
      <vt:lpstr>現代台灣傳統市場集錦</vt:lpstr>
      <vt:lpstr>課堂作業：請在下堂課上課之前，蒐集關於眷村市場-平鎮忠貞市場的相關資料，紀錄於引導單上，於下一堂上課使用。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「市」如珍寶-市場文史</dc:title>
  <dc:creator>user</dc:creator>
  <cp:keywords/>
  <cp:lastModifiedBy>NewUser</cp:lastModifiedBy>
  <cp:revision>74</cp:revision>
  <dcterms:created xsi:type="dcterms:W3CDTF">2023-01-17T08:03:04Z</dcterms:created>
  <dcterms:modified xsi:type="dcterms:W3CDTF">2023-03-21T11:50:38Z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