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9" r:id="rId6"/>
    <p:sldId id="300" r:id="rId7"/>
    <p:sldId id="296" r:id="rId8"/>
    <p:sldId id="297" r:id="rId9"/>
    <p:sldId id="298" r:id="rId10"/>
    <p:sldId id="303" r:id="rId11"/>
    <p:sldId id="305" r:id="rId12"/>
    <p:sldId id="301" r:id="rId13"/>
    <p:sldId id="302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2021年8月21日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086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41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4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67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508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78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504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738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372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2021年8月21日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himes.wav"/>
      </p:stSnd>
    </p:sndAc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1.wav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image" Target="../media/image4.jpg"/><Relationship Id="rId10" Type="http://schemas.openxmlformats.org/officeDocument/2006/relationships/hyperlink" Target="3.&#24863;&#35613;&#23566;&#35703;&#24535;&#24037;.mp4" TargetMode="External"/><Relationship Id="rId4" Type="http://schemas.openxmlformats.org/officeDocument/2006/relationships/image" Target="../media/image3.jpg"/><Relationship Id="rId9" Type="http://schemas.openxmlformats.org/officeDocument/2006/relationships/hyperlink" Target="2.&#33274;&#21271;&#24066;&#22283;&#23567;&#23566;&#35703;&#24535;&#24037;&#23459;&#23566;&#30701;&#29255;%203&#20998;&#37912;&#23459;&#23566;&#30701;&#29255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12559" y="1305757"/>
            <a:ext cx="6987813" cy="2507842"/>
          </a:xfrm>
        </p:spPr>
        <p:txBody>
          <a:bodyPr rtlCol="0" anchor="t">
            <a:normAutofit/>
          </a:bodyPr>
          <a:lstStyle/>
          <a:p>
            <a:pPr algn="l"/>
            <a:r>
              <a:rPr lang="zh-TW" altLang="zh-TW" dirty="0">
                <a:solidFill>
                  <a:srgbClr val="0070C0"/>
                </a:solidFill>
                <a:latin typeface="+mj-ea"/>
                <a:ea typeface="+mj-ea"/>
              </a:rPr>
              <a:t>感恩的</a:t>
            </a:r>
            <a:r>
              <a:rPr lang="zh-TW" altLang="zh-TW" dirty="0" smtClean="0">
                <a:solidFill>
                  <a:srgbClr val="0070C0"/>
                </a:solidFill>
                <a:latin typeface="+mj-ea"/>
                <a:ea typeface="+mj-ea"/>
              </a:rPr>
              <a:t>心</a:t>
            </a:r>
            <a: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  <a:t/>
            </a:r>
            <a:br>
              <a:rPr lang="en-US" altLang="zh-TW" dirty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zh-TW" altLang="zh-TW" dirty="0" smtClean="0">
                <a:solidFill>
                  <a:srgbClr val="0070C0"/>
                </a:solidFill>
                <a:latin typeface="+mj-ea"/>
                <a:ea typeface="+mj-ea"/>
              </a:rPr>
              <a:t>謝謝</a:t>
            </a:r>
            <a:r>
              <a:rPr lang="zh-TW" altLang="en-US" dirty="0">
                <a:solidFill>
                  <a:srgbClr val="0070C0"/>
                </a:solidFill>
                <a:latin typeface="+mj-ea"/>
                <a:ea typeface="+mj-ea"/>
              </a:rPr>
              <a:t>您</a:t>
            </a:r>
            <a:r>
              <a:rPr lang="zh-TW" altLang="zh-TW" dirty="0" smtClean="0">
                <a:solidFill>
                  <a:srgbClr val="0070C0"/>
                </a:solidFill>
                <a:latin typeface="+mj-ea"/>
                <a:ea typeface="+mj-ea"/>
              </a:rPr>
              <a:t>們</a:t>
            </a:r>
            <a:r>
              <a:rPr lang="zh-TW" altLang="zh-TW" dirty="0">
                <a:solidFill>
                  <a:srgbClr val="0070C0"/>
                </a:solidFill>
                <a:latin typeface="+mj-ea"/>
                <a:ea typeface="+mj-ea"/>
              </a:rPr>
              <a:t>的守護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272420" y="726538"/>
            <a:ext cx="8555525" cy="2252051"/>
          </a:xfrm>
        </p:spPr>
        <p:txBody>
          <a:bodyPr rtlCol="0">
            <a:norm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</a:rPr>
              <a:t>三、</a:t>
            </a:r>
            <a:r>
              <a:rPr lang="zh-TW" altLang="zh-TW" sz="3600" b="1" dirty="0">
                <a:solidFill>
                  <a:srgbClr val="0000FF"/>
                </a:solidFill>
                <a:latin typeface="+mj-ea"/>
              </a:rPr>
              <a:t>感恩的</a:t>
            </a:r>
            <a:r>
              <a:rPr lang="zh-TW" altLang="zh-TW" sz="3600" b="1" dirty="0" smtClean="0">
                <a:solidFill>
                  <a:srgbClr val="0000FF"/>
                </a:solidFill>
                <a:latin typeface="+mj-ea"/>
              </a:rPr>
              <a:t>心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</a:rPr>
              <a:t> </a:t>
            </a:r>
            <a:r>
              <a:rPr lang="zh-TW" altLang="zh-TW" sz="3600" b="1" dirty="0" smtClean="0">
                <a:solidFill>
                  <a:srgbClr val="0000FF"/>
                </a:solidFill>
                <a:latin typeface="+mj-ea"/>
              </a:rPr>
              <a:t>謝謝</a:t>
            </a:r>
            <a:r>
              <a:rPr lang="zh-TW" altLang="en-US" sz="3600" b="1" dirty="0">
                <a:solidFill>
                  <a:srgbClr val="0000FF"/>
                </a:solidFill>
                <a:latin typeface="+mj-ea"/>
              </a:rPr>
              <a:t>您</a:t>
            </a:r>
            <a:r>
              <a:rPr lang="zh-TW" altLang="zh-TW" sz="3600" b="1" dirty="0">
                <a:solidFill>
                  <a:srgbClr val="0000FF"/>
                </a:solidFill>
                <a:latin typeface="+mj-ea"/>
              </a:rPr>
              <a:t>們的</a:t>
            </a:r>
            <a:r>
              <a:rPr lang="zh-TW" altLang="zh-TW" sz="3600" b="1" dirty="0" smtClean="0">
                <a:solidFill>
                  <a:srgbClr val="0000FF"/>
                </a:solidFill>
                <a:latin typeface="+mj-ea"/>
              </a:rPr>
              <a:t>守護</a:t>
            </a:r>
            <a:endParaRPr lang="en-US" altLang="zh-TW" sz="3600" b="1" dirty="0" smtClean="0">
              <a:solidFill>
                <a:srgbClr val="0000FF"/>
              </a:solidFill>
              <a:latin typeface="+mj-ea"/>
            </a:endParaRPr>
          </a:p>
          <a:p>
            <a:r>
              <a:rPr lang="zh-TW" altLang="en-US" sz="4200" b="1" dirty="0" smtClean="0">
                <a:solidFill>
                  <a:srgbClr val="CC0099"/>
                </a:solidFill>
              </a:rPr>
              <a:t>      </a:t>
            </a:r>
            <a:r>
              <a:rPr lang="en-US" altLang="zh-TW" sz="4200" b="1" dirty="0" smtClean="0">
                <a:solidFill>
                  <a:srgbClr val="CC0099"/>
                </a:solidFill>
              </a:rPr>
              <a:t>~</a:t>
            </a:r>
            <a:r>
              <a:rPr lang="zh-TW" altLang="en-US" sz="4200" b="1" dirty="0" smtClean="0">
                <a:solidFill>
                  <a:srgbClr val="CC0099"/>
                </a:solidFill>
              </a:rPr>
              <a:t>我</a:t>
            </a:r>
            <a:r>
              <a:rPr lang="zh-TW" altLang="en-US" sz="4200" b="1" dirty="0">
                <a:solidFill>
                  <a:srgbClr val="CC0099"/>
                </a:solidFill>
              </a:rPr>
              <a:t>會怎麼做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149699" y="2978590"/>
            <a:ext cx="5432985" cy="282468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學習單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217769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190938" y="215471"/>
            <a:ext cx="7496270" cy="807571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4800" b="1" dirty="0" smtClean="0">
                <a:solidFill>
                  <a:srgbClr val="0000FF"/>
                </a:solidFill>
              </a:rPr>
              <a:t>一、認識交通安全守護者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964" y="1023042"/>
            <a:ext cx="10366217" cy="51876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2800" b="1" dirty="0">
                <a:solidFill>
                  <a:srgbClr val="FF0000"/>
                </a:solidFill>
              </a:rPr>
              <a:t>各位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小朋友大家好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~</a:t>
            </a:r>
          </a:p>
          <a:p>
            <a:pPr marL="45720" indent="0">
              <a:buNone/>
            </a:pPr>
            <a:r>
              <a:rPr lang="zh-TW" altLang="en-US" sz="2800" dirty="0"/>
              <a:t>又</a:t>
            </a:r>
            <a:r>
              <a:rPr lang="zh-TW" altLang="en-US" sz="2800" dirty="0" smtClean="0"/>
              <a:t>到了新明樂活課程囉</a:t>
            </a:r>
            <a:r>
              <a:rPr lang="en-US" altLang="zh-TW" sz="2800" dirty="0" smtClean="0"/>
              <a:t>!</a:t>
            </a:r>
            <a:r>
              <a:rPr lang="zh-TW" altLang="en-US" sz="2800" dirty="0" smtClean="0"/>
              <a:t>今天我們要介紹的是</a:t>
            </a:r>
            <a:r>
              <a:rPr lang="en-US" altLang="zh-TW" sz="2800" dirty="0" smtClean="0"/>
              <a:t>~</a:t>
            </a:r>
          </a:p>
          <a:p>
            <a:pPr marL="45720" indent="0">
              <a:buNone/>
            </a:pPr>
            <a:r>
              <a:rPr lang="zh-TW" altLang="en-US" sz="2800" b="1" dirty="0" smtClean="0">
                <a:solidFill>
                  <a:srgbClr val="0000FF"/>
                </a:solidFill>
              </a:rPr>
              <a:t>我們每天上下學時間的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交通安全守護者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" indent="0">
              <a:buNone/>
            </a:pPr>
            <a:r>
              <a:rPr lang="zh-TW" altLang="en-US" sz="2800" b="1" dirty="0">
                <a:solidFill>
                  <a:srgbClr val="CC0099"/>
                </a:solidFill>
              </a:rPr>
              <a:t>請大家</a:t>
            </a:r>
            <a:r>
              <a:rPr lang="zh-TW" altLang="en-US" sz="2800" b="1" dirty="0" smtClean="0">
                <a:solidFill>
                  <a:srgbClr val="CC0099"/>
                </a:solidFill>
              </a:rPr>
              <a:t>想一想</a:t>
            </a:r>
            <a:r>
              <a:rPr lang="en-US" altLang="zh-TW" sz="2800" b="1" dirty="0" smtClean="0">
                <a:solidFill>
                  <a:srgbClr val="CC0099"/>
                </a:solidFill>
              </a:rPr>
              <a:t>~~~</a:t>
            </a:r>
          </a:p>
          <a:p>
            <a:pPr marL="45720" indent="0">
              <a:buNone/>
            </a:pPr>
            <a:r>
              <a:rPr lang="en-US" altLang="zh-TW" sz="2800" dirty="0" smtClean="0"/>
              <a:t>1.</a:t>
            </a:r>
            <a:r>
              <a:rPr lang="zh-TW" altLang="en-US" sz="2800" dirty="0" smtClean="0"/>
              <a:t>每天上下學的時間，你能發現身邊有哪些交通安全的守護者嗎</a:t>
            </a:r>
            <a:r>
              <a:rPr lang="en-US" altLang="zh-TW" sz="2800" dirty="0" smtClean="0"/>
              <a:t>?</a:t>
            </a:r>
          </a:p>
          <a:p>
            <a:pPr marL="45720" indent="0">
              <a:buNone/>
            </a:pPr>
            <a:r>
              <a:rPr lang="en-US" altLang="zh-TW" sz="2800" dirty="0" smtClean="0"/>
              <a:t>2.</a:t>
            </a:r>
            <a:r>
              <a:rPr lang="zh-TW" altLang="en-US" sz="2800" dirty="0" smtClean="0"/>
              <a:t>他們為我們做了哪些事</a:t>
            </a:r>
            <a:r>
              <a:rPr lang="zh-TW" altLang="en-US" sz="2800" dirty="0"/>
              <a:t>呢</a:t>
            </a:r>
            <a:r>
              <a:rPr lang="en-US" altLang="zh-TW" sz="2800" dirty="0" smtClean="0"/>
              <a:t>?</a:t>
            </a:r>
          </a:p>
          <a:p>
            <a:pPr marL="45720" indent="0">
              <a:buNone/>
            </a:pPr>
            <a:r>
              <a:rPr lang="en-US" altLang="zh-TW" sz="2800" dirty="0" smtClean="0"/>
              <a:t>3.</a:t>
            </a:r>
            <a:r>
              <a:rPr lang="zh-TW" altLang="en-US" sz="2800" dirty="0" smtClean="0"/>
              <a:t>我們是不是也能為他們做些事呢</a:t>
            </a:r>
            <a:r>
              <a:rPr lang="en-US" altLang="zh-TW" sz="2800" dirty="0" smtClean="0"/>
              <a:t>?</a:t>
            </a: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70962327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32507" y="2261556"/>
            <a:ext cx="3789781" cy="1371600"/>
          </a:xfrm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US" altLang="zh-TW" sz="8000" b="1" dirty="0" smtClean="0">
                <a:solidFill>
                  <a:srgbClr val="0000FF"/>
                </a:solidFill>
              </a:rPr>
              <a:t>1.</a:t>
            </a:r>
            <a:r>
              <a:rPr lang="zh-TW" altLang="en-US" sz="8000" b="1" dirty="0" smtClean="0">
                <a:solidFill>
                  <a:srgbClr val="0000FF"/>
                </a:solidFill>
              </a:rPr>
              <a:t>家人</a:t>
            </a:r>
            <a:endParaRPr lang="en-US" altLang="zh-TW" sz="80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b="1" dirty="0" smtClean="0">
                <a:solidFill>
                  <a:srgbClr val="0000FF"/>
                </a:solidFill>
              </a:rPr>
              <a:t>  </a:t>
            </a:r>
            <a:r>
              <a:rPr lang="zh-TW" altLang="en-US" sz="7200" b="1" dirty="0" smtClean="0">
                <a:solidFill>
                  <a:srgbClr val="CC0099"/>
                </a:solidFill>
              </a:rPr>
              <a:t>陪伴我安全上下學</a:t>
            </a:r>
            <a:endParaRPr lang="zh-TW" altLang="en-US" sz="7200" b="1" dirty="0">
              <a:solidFill>
                <a:srgbClr val="CC0099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43" y="1521628"/>
            <a:ext cx="4744014" cy="3327890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115208" y="950615"/>
            <a:ext cx="6040471" cy="4327556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5365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41" y="1188720"/>
            <a:ext cx="6326248" cy="4349296"/>
          </a:xfrm>
        </p:spPr>
      </p:pic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2547" y="2116700"/>
            <a:ext cx="3108960" cy="1371600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en-US" altLang="zh-TW" sz="9800" b="1" dirty="0" smtClean="0">
                <a:solidFill>
                  <a:srgbClr val="0000FF"/>
                </a:solidFill>
              </a:rPr>
              <a:t>2.</a:t>
            </a:r>
            <a:r>
              <a:rPr lang="zh-TW" altLang="en-US" sz="9800" b="1" dirty="0" smtClean="0">
                <a:solidFill>
                  <a:srgbClr val="0000FF"/>
                </a:solidFill>
              </a:rPr>
              <a:t>警察</a:t>
            </a:r>
            <a:endParaRPr lang="en-US" altLang="zh-TW" sz="98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dirty="0">
                <a:solidFill>
                  <a:srgbClr val="0000FF"/>
                </a:solidFill>
              </a:rPr>
              <a:t>為我們指揮</a:t>
            </a:r>
            <a:r>
              <a:rPr lang="zh-TW" altLang="en-US" sz="7200" dirty="0" smtClean="0">
                <a:solidFill>
                  <a:srgbClr val="0000FF"/>
                </a:solidFill>
              </a:rPr>
              <a:t>交通</a:t>
            </a:r>
            <a:endParaRPr lang="en-US" altLang="zh-TW" sz="7200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dirty="0">
                <a:solidFill>
                  <a:srgbClr val="0000FF"/>
                </a:solidFill>
              </a:rPr>
              <a:t>讓我們</a:t>
            </a:r>
            <a:r>
              <a:rPr lang="zh-TW" altLang="en-US" sz="7200" dirty="0">
                <a:solidFill>
                  <a:srgbClr val="CC0099"/>
                </a:solidFill>
              </a:rPr>
              <a:t>安全過馬路</a:t>
            </a:r>
          </a:p>
        </p:txBody>
      </p:sp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314" y="2152914"/>
            <a:ext cx="3630440" cy="1371600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en-US" altLang="zh-TW" sz="11100" b="1" dirty="0" smtClean="0">
                <a:solidFill>
                  <a:srgbClr val="0000FF"/>
                </a:solidFill>
              </a:rPr>
              <a:t>3.</a:t>
            </a:r>
            <a:r>
              <a:rPr lang="zh-TW" altLang="en-US" sz="11100" b="1" dirty="0" smtClean="0">
                <a:solidFill>
                  <a:srgbClr val="0000FF"/>
                </a:solidFill>
              </a:rPr>
              <a:t>導護志工</a:t>
            </a:r>
            <a:endParaRPr lang="en-US" altLang="zh-TW" sz="111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dirty="0">
                <a:solidFill>
                  <a:srgbClr val="0000FF"/>
                </a:solidFill>
              </a:rPr>
              <a:t> </a:t>
            </a:r>
            <a:r>
              <a:rPr lang="zh-TW" altLang="en-US" sz="7200" dirty="0" smtClean="0">
                <a:solidFill>
                  <a:srgbClr val="0000FF"/>
                </a:solidFill>
              </a:rPr>
              <a:t> 守護我們上下學安全</a:t>
            </a:r>
            <a:endParaRPr lang="zh-TW" altLang="en-US" sz="7200" dirty="0">
              <a:solidFill>
                <a:srgbClr val="0000FF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60" y="751249"/>
            <a:ext cx="6305314" cy="4602879"/>
          </a:xfrm>
        </p:spPr>
      </p:pic>
    </p:spTree>
    <p:extLst>
      <p:ext uri="{BB962C8B-B14F-4D97-AF65-F5344CB8AC3E}">
        <p14:creationId xmlns:p14="http://schemas.microsoft.com/office/powerpoint/2010/main" val="87739073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97941" y="1980898"/>
            <a:ext cx="3816941" cy="1371600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en-US" altLang="zh-TW" sz="11100" b="1" dirty="0" smtClean="0">
                <a:solidFill>
                  <a:srgbClr val="0000FF"/>
                </a:solidFill>
              </a:rPr>
              <a:t>4.</a:t>
            </a:r>
            <a:r>
              <a:rPr lang="zh-TW" altLang="en-US" sz="11100" b="1" dirty="0" smtClean="0">
                <a:solidFill>
                  <a:srgbClr val="0000FF"/>
                </a:solidFill>
              </a:rPr>
              <a:t>導護老師</a:t>
            </a:r>
            <a:endParaRPr lang="en-US" altLang="zh-TW" sz="111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b="1" dirty="0">
                <a:solidFill>
                  <a:srgbClr val="0000FF"/>
                </a:solidFill>
              </a:rPr>
              <a:t>指導我們上下學安全教育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0" y="679009"/>
            <a:ext cx="6401338" cy="4801003"/>
          </a:xfrm>
        </p:spPr>
      </p:pic>
    </p:spTree>
    <p:extLst>
      <p:ext uri="{BB962C8B-B14F-4D97-AF65-F5344CB8AC3E}">
        <p14:creationId xmlns:p14="http://schemas.microsoft.com/office/powerpoint/2010/main" val="358705508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97941" y="1980898"/>
            <a:ext cx="3816941" cy="1371600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en-US" altLang="zh-TW" sz="11100" b="1" dirty="0" smtClean="0">
                <a:solidFill>
                  <a:srgbClr val="0000FF"/>
                </a:solidFill>
              </a:rPr>
              <a:t>5.</a:t>
            </a:r>
            <a:r>
              <a:rPr lang="zh-TW" altLang="en-US" sz="11100" b="1" dirty="0" smtClean="0">
                <a:solidFill>
                  <a:srgbClr val="0000FF"/>
                </a:solidFill>
              </a:rPr>
              <a:t>糾察隊</a:t>
            </a:r>
            <a:endParaRPr lang="en-US" altLang="zh-TW" sz="111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200" b="1" dirty="0">
                <a:solidFill>
                  <a:srgbClr val="0000FF"/>
                </a:solidFill>
              </a:rPr>
              <a:t>注意我們</a:t>
            </a:r>
            <a:r>
              <a:rPr lang="zh-TW" altLang="en-US" sz="7200" b="1" dirty="0" smtClean="0">
                <a:solidFill>
                  <a:srgbClr val="0000FF"/>
                </a:solidFill>
              </a:rPr>
              <a:t>的上下學路</a:t>
            </a:r>
            <a:r>
              <a:rPr lang="zh-TW" altLang="en-US" sz="7200" b="1" dirty="0">
                <a:solidFill>
                  <a:srgbClr val="0000FF"/>
                </a:solidFill>
              </a:rPr>
              <a:t>隊安全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1719" b="8954"/>
          <a:stretch/>
        </p:blipFill>
        <p:spPr>
          <a:xfrm>
            <a:off x="5205743" y="1213163"/>
            <a:ext cx="4209860" cy="3711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30358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52261" y="2164790"/>
            <a:ext cx="4155541" cy="2074650"/>
          </a:xfrm>
        </p:spPr>
        <p:txBody>
          <a:bodyPr rtlCol="0">
            <a:normAutofit fontScale="32500" lnSpcReduction="20000"/>
          </a:bodyPr>
          <a:lstStyle/>
          <a:p>
            <a:pPr rtl="0"/>
            <a:r>
              <a:rPr lang="en-US" altLang="zh-TW" sz="11100" b="1" dirty="0" smtClean="0">
                <a:solidFill>
                  <a:srgbClr val="0000FF"/>
                </a:solidFill>
              </a:rPr>
              <a:t>6.</a:t>
            </a:r>
            <a:r>
              <a:rPr lang="zh-TW" altLang="en-US" sz="11100" b="1" dirty="0" smtClean="0">
                <a:solidFill>
                  <a:srgbClr val="0000FF"/>
                </a:solidFill>
              </a:rPr>
              <a:t>安全導護站</a:t>
            </a:r>
            <a:endParaRPr lang="en-US" altLang="zh-TW" sz="111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11100" b="1" dirty="0">
                <a:solidFill>
                  <a:srgbClr val="0000FF"/>
                </a:solidFill>
              </a:rPr>
              <a:t> </a:t>
            </a:r>
            <a:r>
              <a:rPr lang="zh-TW" altLang="en-US" sz="11100" b="1" dirty="0" smtClean="0">
                <a:solidFill>
                  <a:srgbClr val="0000FF"/>
                </a:solidFill>
              </a:rPr>
              <a:t> 新明夜市</a:t>
            </a:r>
            <a:endParaRPr lang="en-US" altLang="zh-TW" sz="11100" b="1" dirty="0" smtClean="0">
              <a:solidFill>
                <a:srgbClr val="0000FF"/>
              </a:solidFill>
            </a:endParaRPr>
          </a:p>
          <a:p>
            <a:pPr rtl="0"/>
            <a:r>
              <a:rPr lang="zh-TW" altLang="en-US" sz="7000" b="1" dirty="0" smtClean="0">
                <a:solidFill>
                  <a:srgbClr val="0000FF"/>
                </a:solidFill>
              </a:rPr>
              <a:t>   </a:t>
            </a:r>
            <a:r>
              <a:rPr lang="zh-TW" altLang="en-US" sz="7000" b="1" dirty="0" smtClean="0">
                <a:solidFill>
                  <a:srgbClr val="CC0099"/>
                </a:solidFill>
              </a:rPr>
              <a:t>提供我們上下學或假日</a:t>
            </a:r>
            <a:endParaRPr lang="en-US" altLang="zh-TW" sz="7000" b="1" dirty="0" smtClean="0">
              <a:solidFill>
                <a:srgbClr val="CC0099"/>
              </a:solidFill>
            </a:endParaRPr>
          </a:p>
          <a:p>
            <a:pPr rtl="0"/>
            <a:r>
              <a:rPr lang="zh-TW" altLang="en-US" sz="7000" b="1" dirty="0" smtClean="0">
                <a:solidFill>
                  <a:srgbClr val="CC0099"/>
                </a:solidFill>
              </a:rPr>
              <a:t>   校外安全尋求協助的地點</a:t>
            </a:r>
            <a:endParaRPr lang="zh-TW" altLang="en-US" sz="7000" b="1" dirty="0">
              <a:solidFill>
                <a:srgbClr val="CC0099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12129" r="-1030" b="23130"/>
          <a:stretch/>
        </p:blipFill>
        <p:spPr>
          <a:xfrm>
            <a:off x="4852656" y="1611517"/>
            <a:ext cx="5985338" cy="396541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8" b="44416"/>
          <a:stretch/>
        </p:blipFill>
        <p:spPr>
          <a:xfrm>
            <a:off x="3567822" y="2164790"/>
            <a:ext cx="931841" cy="11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9570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9695" y="1810693"/>
            <a:ext cx="6675120" cy="322303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影片</a:t>
            </a:r>
            <a:endParaRPr lang="zh-TW" altLang="en-US" sz="3600" dirty="0"/>
          </a:p>
        </p:txBody>
      </p:sp>
      <p:sp>
        <p:nvSpPr>
          <p:cNvPr id="5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509695" y="777263"/>
            <a:ext cx="7829361" cy="1371600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4800" b="1" dirty="0">
                <a:solidFill>
                  <a:srgbClr val="0000FF"/>
                </a:solidFill>
              </a:rPr>
              <a:t>二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、聽聽他們怎麼說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8" y="1958079"/>
            <a:ext cx="1920844" cy="14022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0560" r="29109" b="5998"/>
          <a:stretch/>
        </p:blipFill>
        <p:spPr>
          <a:xfrm>
            <a:off x="6285633" y="1934910"/>
            <a:ext cx="1560439" cy="14485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0" t="9333" r="11584" b="7136"/>
          <a:stretch/>
        </p:blipFill>
        <p:spPr>
          <a:xfrm>
            <a:off x="3949574" y="1801638"/>
            <a:ext cx="1676400" cy="16205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12713" r="9147" b="10438"/>
          <a:stretch/>
        </p:blipFill>
        <p:spPr>
          <a:xfrm>
            <a:off x="4410923" y="3646083"/>
            <a:ext cx="2190939" cy="13761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t="28138" r="7052" b="11030"/>
          <a:stretch/>
        </p:blipFill>
        <p:spPr>
          <a:xfrm>
            <a:off x="7300864" y="3682297"/>
            <a:ext cx="1792586" cy="1303699"/>
          </a:xfrm>
          <a:prstGeom prst="rect">
            <a:avLst/>
          </a:prstGeom>
        </p:spPr>
      </p:pic>
      <p:sp>
        <p:nvSpPr>
          <p:cNvPr id="12" name="內容版面配置區 1"/>
          <p:cNvSpPr txBox="1">
            <a:spLocks/>
          </p:cNvSpPr>
          <p:nvPr/>
        </p:nvSpPr>
        <p:spPr>
          <a:xfrm>
            <a:off x="950614" y="5181112"/>
            <a:ext cx="9497085" cy="134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file"/>
              </a:rPr>
              <a:t>臺北市國小導護志工宣導短片 </a:t>
            </a:r>
            <a:r>
              <a:rPr lang="en-US" altLang="zh-TW" sz="2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file"/>
              </a:rPr>
              <a:t>3</a:t>
            </a:r>
            <a:r>
              <a:rPr lang="zh-TW" altLang="en-US" sz="2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file"/>
              </a:rPr>
              <a:t>分鐘宣導短</a:t>
            </a:r>
            <a:r>
              <a:rPr lang="zh-TW" altLang="en-US" sz="2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file"/>
              </a:rPr>
              <a:t>片</a:t>
            </a:r>
            <a:endParaRPr lang="en-US" altLang="zh-TW" sz="29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file"/>
              </a:rPr>
              <a:t>感謝</a:t>
            </a:r>
            <a:r>
              <a:rPr lang="zh-TW" altLang="en-US" sz="29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file"/>
              </a:rPr>
              <a:t>導護志</a:t>
            </a:r>
            <a:r>
              <a:rPr lang="zh-TW" altLang="en-US" sz="29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file"/>
              </a:rPr>
              <a:t>工</a:t>
            </a:r>
            <a:endParaRPr lang="en-US" altLang="zh-TW" sz="29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37974224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511</TotalTime>
  <Words>222</Words>
  <Application>Microsoft Office PowerPoint</Application>
  <PresentationFormat>寬螢幕</PresentationFormat>
  <Paragraphs>41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細明體</vt:lpstr>
      <vt:lpstr>微軟正黑體</vt:lpstr>
      <vt:lpstr>標楷體</vt:lpstr>
      <vt:lpstr>Arial</vt:lpstr>
      <vt:lpstr>返校 16x9</vt:lpstr>
      <vt:lpstr>感恩的心 謝謝您們的守護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感恩的心 謝謝你們的守護</dc:title>
  <dc:creator>gtolj</dc:creator>
  <cp:lastModifiedBy>gtoljs</cp:lastModifiedBy>
  <cp:revision>28</cp:revision>
  <dcterms:created xsi:type="dcterms:W3CDTF">2021-08-17T15:15:58Z</dcterms:created>
  <dcterms:modified xsi:type="dcterms:W3CDTF">2021-08-21T07:47:10Z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