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sldIdLst>
    <p:sldId id="256" r:id="rId2"/>
    <p:sldId id="272" r:id="rId3"/>
    <p:sldId id="293" r:id="rId4"/>
    <p:sldId id="294" r:id="rId5"/>
    <p:sldId id="295" r:id="rId6"/>
    <p:sldId id="296" r:id="rId7"/>
    <p:sldId id="297" r:id="rId8"/>
    <p:sldId id="298" r:id="rId9"/>
    <p:sldId id="290" r:id="rId10"/>
    <p:sldId id="291" r:id="rId11"/>
    <p:sldId id="292" r:id="rId12"/>
    <p:sldId id="273" r:id="rId13"/>
    <p:sldId id="277" r:id="rId14"/>
    <p:sldId id="279" r:id="rId15"/>
    <p:sldId id="278" r:id="rId16"/>
    <p:sldId id="274" r:id="rId17"/>
    <p:sldId id="281" r:id="rId18"/>
    <p:sldId id="270" r:id="rId19"/>
    <p:sldId id="265" r:id="rId20"/>
    <p:sldId id="267" r:id="rId21"/>
    <p:sldId id="271" r:id="rId22"/>
    <p:sldId id="26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2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5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0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2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7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4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0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42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0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1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88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6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yhYUeomk8&amp;ab_channel=%E5%95%BE%E5%95%BE%E9%9E%8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QSELxD2do&amp;ab_channel=%E5%85%A7%E6%94%BF%E9%83%A8%E7%87%9F%E5%BB%BA%E7%BD%B2" TargetMode="External"/><Relationship Id="rId2" Type="http://schemas.openxmlformats.org/officeDocument/2006/relationships/hyperlink" Target="https://www.youtube.com/watch?v=MO9oh6QVMc8&amp;ab_channel=thewisdommedia%E7%82%BA%E6%82%A8%E6%8E%A8%E8%96%A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EGlYzVw3Kc&amp;ab_channel=%E5%8D%B3%E6%96%B0%E8%81%9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4e7GkDotJI&amp;ab_channel=%E4%B8%89%E7%AB%8B%E6%96%B0%E8%81%9E%E7%B6%B2SETN" TargetMode="External"/><Relationship Id="rId2" Type="http://schemas.openxmlformats.org/officeDocument/2006/relationships/hyperlink" Target="https://www.youtube.com/watch?v=RbsyGZshbCo&amp;ab_channel=%E6%B0%91%E8%A6%96%E6%96%B0%E8%81%9E%E7%B6%B2FormosaTVNewsnetwor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CW6qI3iDo&amp;ab_channel=BestOfTaiwan-%E5%9C%96%E4%BD%B3" TargetMode="External"/><Relationship Id="rId2" Type="http://schemas.openxmlformats.org/officeDocument/2006/relationships/hyperlink" Target="https://www.youtube.com/watch?v=WPTx4V-tqdU&amp;ab_channel=%E4%BC%8A%E7%94%B8%E5%9F%BA%E9%87%91%E6%9C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v9JuMU3Wp4&amp;ab_channel=%E5%8F%B0%E7%81%A3%E9%81%94%E4%BA%BA%E7%A7%8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3977" y="879757"/>
            <a:ext cx="8915399" cy="226278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無</a:t>
            </a:r>
            <a:r>
              <a:rPr lang="zh-TW" altLang="en-US" b="1" dirty="0" smtClean="0">
                <a:solidFill>
                  <a:schemeClr val="tx1"/>
                </a:solidFill>
              </a:rPr>
              <a:t>障礙　好</a:t>
            </a:r>
            <a:r>
              <a:rPr lang="zh-TW" altLang="en-US" b="1" dirty="0" smtClean="0">
                <a:solidFill>
                  <a:schemeClr val="tx1"/>
                </a:solidFill>
              </a:rPr>
              <a:t>通行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756707" y="3521221"/>
            <a:ext cx="6451945" cy="1865906"/>
            <a:chOff x="2756707" y="3521221"/>
            <a:chExt cx="6451945" cy="186590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707" y="3521221"/>
              <a:ext cx="2212706" cy="183587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8532" y="3521221"/>
              <a:ext cx="1982090" cy="183587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967" y="3532304"/>
              <a:ext cx="1545685" cy="1854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06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好通行（人行道）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solidFill>
                  <a:schemeClr val="tx2"/>
                </a:solidFill>
              </a:rPr>
              <a:t>無障礙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坡道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2466478"/>
            <a:ext cx="5638797" cy="38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好通行（人行道）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solidFill>
                  <a:schemeClr val="tx2"/>
                </a:solidFill>
              </a:rPr>
              <a:t>視障無障礙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人行道</a:t>
            </a:r>
            <a:r>
              <a:rPr lang="en-US" altLang="zh-TW" sz="3200" b="1" dirty="0" smtClean="0">
                <a:solidFill>
                  <a:schemeClr val="tx2"/>
                </a:solidFill>
              </a:rPr>
              <a:t/>
            </a:r>
            <a:br>
              <a:rPr lang="en-US" altLang="zh-TW" sz="3200" b="1" dirty="0" smtClean="0">
                <a:solidFill>
                  <a:schemeClr val="tx2"/>
                </a:solidFill>
              </a:rPr>
            </a:br>
            <a:r>
              <a:rPr lang="zh-TW" altLang="en-US" sz="3200" b="1" dirty="0" smtClean="0">
                <a:solidFill>
                  <a:schemeClr val="tx2"/>
                </a:solidFill>
              </a:rPr>
              <a:t>（導盲磚）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247" y="2456874"/>
            <a:ext cx="5628944" cy="37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導盲磚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</a:rPr>
              <a:t>導盲磚介紹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+【</a:t>
            </a:r>
            <a:r>
              <a:rPr lang="zh-TW" altLang="en-US" sz="3200" b="1" dirty="0">
                <a:solidFill>
                  <a:schemeClr val="tx1"/>
                </a:solidFill>
              </a:rPr>
              <a:t>實測</a:t>
            </a:r>
            <a:r>
              <a:rPr lang="en-US" altLang="zh-TW" sz="3200" b="1" dirty="0">
                <a:solidFill>
                  <a:schemeClr val="tx1"/>
                </a:solidFill>
              </a:rPr>
              <a:t>】</a:t>
            </a:r>
            <a:r>
              <a:rPr lang="zh-TW" altLang="en-US" sz="3200" b="1" dirty="0">
                <a:solidFill>
                  <a:schemeClr val="tx1"/>
                </a:solidFill>
              </a:rPr>
              <a:t>蒙眼只靠導盲磚走路</a:t>
            </a:r>
            <a:r>
              <a:rPr lang="en-US" altLang="zh-TW" sz="3200" b="1" dirty="0">
                <a:solidFill>
                  <a:schemeClr val="tx1"/>
                </a:solidFill>
              </a:rPr>
              <a:t>!! </a:t>
            </a:r>
            <a:r>
              <a:rPr lang="zh-TW" altLang="en-US" sz="3200" b="1" dirty="0">
                <a:solidFill>
                  <a:schemeClr val="tx1"/>
                </a:solidFill>
              </a:rPr>
              <a:t>過程膽戰心驚</a:t>
            </a:r>
            <a:r>
              <a:rPr lang="en-US" altLang="zh-TW" sz="3200" b="1" dirty="0">
                <a:solidFill>
                  <a:schemeClr val="tx1"/>
                </a:solidFill>
              </a:rPr>
              <a:t>!! | </a:t>
            </a:r>
            <a:r>
              <a:rPr lang="zh-TW" altLang="en-US" sz="3200" b="1" dirty="0">
                <a:solidFill>
                  <a:schemeClr val="tx1"/>
                </a:solidFill>
              </a:rPr>
              <a:t>啾啾鞋</a:t>
            </a:r>
          </a:p>
          <a:p>
            <a:r>
              <a:rPr lang="en-US" altLang="zh-TW" dirty="0">
                <a:hlinkClick r:id="rId2"/>
              </a:rPr>
              <a:t>https://www.youtube.com/watch?v=HqyhYUeomk8&amp;ab_channel=%</a:t>
            </a:r>
            <a:r>
              <a:rPr lang="en-US" altLang="zh-TW" dirty="0" smtClean="0">
                <a:hlinkClick r:id="rId2"/>
              </a:rPr>
              <a:t>E5%95%BE%E5%95%BE%E9%9E%8B</a:t>
            </a:r>
            <a:r>
              <a:rPr lang="zh-TW" altLang="en-US" dirty="0" smtClean="0"/>
              <a:t>   </a:t>
            </a:r>
            <a:r>
              <a:rPr lang="en-US" altLang="zh-TW" dirty="0" smtClean="0"/>
              <a:t>7:22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775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導盲磚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33032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</a:rPr>
              <a:t>引導型導盲磚                         警示型導盲磚 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圓點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39494"/>
          <a:stretch/>
        </p:blipFill>
        <p:spPr>
          <a:xfrm>
            <a:off x="1130732" y="3441562"/>
            <a:ext cx="3404323" cy="270523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04029" y="3685307"/>
            <a:ext cx="677108" cy="17918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/>
              <a:t>直行方向</a:t>
            </a:r>
            <a:endParaRPr lang="zh-TW" altLang="en-US" sz="32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17" y="3685308"/>
            <a:ext cx="4694131" cy="2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導盲</a:t>
            </a:r>
            <a:r>
              <a:rPr lang="zh-TW" altLang="en-US" b="1" dirty="0" smtClean="0"/>
              <a:t>磚（月台邊）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90956" y="3158840"/>
            <a:ext cx="677108" cy="17918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/>
              <a:t>警</a:t>
            </a:r>
            <a:r>
              <a:rPr lang="zh-TW" altLang="en-US" sz="3200" b="1" dirty="0" smtClean="0"/>
              <a:t>示</a:t>
            </a: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停</a:t>
            </a:r>
            <a:r>
              <a:rPr lang="en-US" altLang="zh-TW" sz="3200" b="1" dirty="0" smtClean="0"/>
              <a:t>)</a:t>
            </a:r>
            <a:endParaRPr lang="zh-TW" altLang="en-US" sz="32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76" y="2433268"/>
            <a:ext cx="7149610" cy="4424732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>
            <a:off x="2268064" y="4054767"/>
            <a:ext cx="2183863" cy="1507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268064" y="4054767"/>
            <a:ext cx="2183863" cy="578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0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導盲</a:t>
            </a:r>
            <a:r>
              <a:rPr lang="zh-TW" altLang="en-US" b="1" dirty="0" smtClean="0"/>
              <a:t>磚（指引下樓）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72902" y="5066146"/>
            <a:ext cx="677108" cy="1057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/>
              <a:t>直行</a:t>
            </a:r>
            <a:endParaRPr lang="zh-TW" altLang="en-US" sz="32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35" y="2392215"/>
            <a:ext cx="5727212" cy="447763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766611" y="4424219"/>
            <a:ext cx="677108" cy="1057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/>
              <a:t>直行</a:t>
            </a:r>
            <a:endParaRPr lang="zh-TW" altLang="en-US" sz="3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303740" y="5800436"/>
            <a:ext cx="1169551" cy="1057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/>
              <a:t>警示 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停</a:t>
            </a:r>
            <a:r>
              <a:rPr lang="en-US" altLang="zh-TW" sz="3200" b="1" dirty="0" smtClean="0"/>
              <a:t>)</a:t>
            </a:r>
            <a:endParaRPr lang="zh-TW" altLang="en-US" sz="3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349794" y="3318165"/>
            <a:ext cx="1169551" cy="1057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/>
              <a:t>警示 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停</a:t>
            </a:r>
            <a:r>
              <a:rPr lang="en-US" altLang="zh-TW" sz="3200" b="1" dirty="0" smtClean="0"/>
              <a:t>)</a:t>
            </a:r>
            <a:endParaRPr lang="zh-TW" altLang="en-US" sz="3200" b="1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2050010" y="5717309"/>
            <a:ext cx="961045" cy="526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7592291" y="6329218"/>
            <a:ext cx="884782" cy="17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9" idx="1"/>
          </p:cNvCxnSpPr>
          <p:nvPr/>
        </p:nvCxnSpPr>
        <p:spPr>
          <a:xfrm flipV="1">
            <a:off x="7254056" y="4953001"/>
            <a:ext cx="1512555" cy="198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7512795" y="3990109"/>
            <a:ext cx="1002410" cy="225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3056563" y="5865091"/>
            <a:ext cx="1998174" cy="17317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 flipV="1">
            <a:off x="5640897" y="5052291"/>
            <a:ext cx="13052" cy="748145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導盲磚</a:t>
            </a:r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</a:rPr>
              <a:t>哪裡有問題？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151" y="2515670"/>
            <a:ext cx="5861694" cy="37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博愛座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9" y="2455063"/>
            <a:ext cx="5427501" cy="44054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142" y="2455063"/>
            <a:ext cx="4850393" cy="440293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8351520" y="2910840"/>
            <a:ext cx="2011680" cy="14020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3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</a:t>
            </a:r>
            <a:r>
              <a:rPr lang="zh-TW" altLang="en-US" b="1" dirty="0" smtClean="0">
                <a:solidFill>
                  <a:schemeClr val="tx2"/>
                </a:solidFill>
              </a:rPr>
              <a:t>通行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b="1" dirty="0">
                <a:solidFill>
                  <a:schemeClr val="tx2"/>
                </a:solidFill>
              </a:rPr>
              <a:t>兒童生活教育動畫五國語版</a:t>
            </a:r>
            <a:r>
              <a:rPr lang="en-US" altLang="zh-TW" sz="3200" b="1" dirty="0">
                <a:solidFill>
                  <a:schemeClr val="tx2"/>
                </a:solidFill>
              </a:rPr>
              <a:t>14</a:t>
            </a:r>
            <a:r>
              <a:rPr lang="zh-TW" altLang="en-US" sz="3200" b="1" dirty="0">
                <a:solidFill>
                  <a:schemeClr val="tx2"/>
                </a:solidFill>
              </a:rPr>
              <a:t>無障礙好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行</a:t>
            </a:r>
            <a:r>
              <a:rPr lang="en-US" altLang="zh-TW" sz="3200" b="1" dirty="0" smtClean="0">
                <a:solidFill>
                  <a:schemeClr val="tx2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影片</a:t>
            </a:r>
            <a:r>
              <a:rPr lang="en-US" altLang="zh-TW" sz="3200" b="1" dirty="0" smtClean="0">
                <a:solidFill>
                  <a:schemeClr val="tx2"/>
                </a:solidFill>
              </a:rPr>
              <a:t>)</a:t>
            </a:r>
            <a:endParaRPr lang="zh-TW" altLang="en-US" sz="3200" b="1" dirty="0">
              <a:solidFill>
                <a:schemeClr val="tx2"/>
              </a:solidFill>
            </a:endParaRPr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www.youtube.com/watch?v=MO9oh6QVMc8&amp;ab_channel=thewisdommedia%E7%82%BA%E6%82%A8%E6%8E%A8%E8%96%A6</a:t>
            </a:r>
            <a:r>
              <a:rPr lang="en-US" altLang="zh-TW" dirty="0"/>
              <a:t> </a:t>
            </a:r>
            <a:r>
              <a:rPr lang="en-US" altLang="zh-TW" dirty="0" smtClean="0"/>
              <a:t>5:52</a:t>
            </a:r>
            <a:endParaRPr lang="en-US" altLang="zh-TW" dirty="0"/>
          </a:p>
          <a:p>
            <a:r>
              <a:rPr lang="zh-TW" altLang="en-US" sz="3200" b="1" dirty="0" smtClean="0">
                <a:solidFill>
                  <a:schemeClr val="tx2"/>
                </a:solidFill>
              </a:rPr>
              <a:t>市區</a:t>
            </a:r>
            <a:r>
              <a:rPr lang="zh-TW" altLang="en-US" sz="3200" b="1" dirty="0">
                <a:solidFill>
                  <a:schemeClr val="tx2"/>
                </a:solidFill>
              </a:rPr>
              <a:t>道路人本交通無障礙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宣導</a:t>
            </a:r>
            <a:r>
              <a:rPr lang="en-US" altLang="zh-TW" sz="3200" b="1" dirty="0" smtClean="0">
                <a:solidFill>
                  <a:schemeClr val="tx2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影片</a:t>
            </a:r>
            <a:r>
              <a:rPr lang="en-US" altLang="zh-TW" sz="32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zh-TW" dirty="0">
                <a:hlinkClick r:id="rId3"/>
              </a:rPr>
              <a:t>https://www.youtube.com/watch?v=gXQSELxD2do&amp;ab_channel=%</a:t>
            </a:r>
            <a:r>
              <a:rPr lang="en-US" altLang="zh-TW" dirty="0" smtClean="0">
                <a:hlinkClick r:id="rId3"/>
              </a:rPr>
              <a:t>E5%85%A7%E6%94%BF%E9%83%A8%E7%87%9F%E5%BB%BA%E7%BD%B2</a:t>
            </a:r>
            <a:r>
              <a:rPr lang="zh-TW" altLang="en-US" dirty="0" smtClean="0"/>
              <a:t>  </a:t>
            </a:r>
            <a:r>
              <a:rPr lang="en-US" altLang="zh-TW" dirty="0" smtClean="0"/>
              <a:t>0:30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/>
                </a:solidFill>
              </a:rPr>
              <a:t>影片中提到的問題</a:t>
            </a:r>
            <a:r>
              <a:rPr lang="en-US" altLang="zh-TW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3200" b="1" dirty="0" smtClean="0">
                <a:solidFill>
                  <a:schemeClr val="tx2"/>
                </a:solidFill>
              </a:rPr>
              <a:t>殘障停車位被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任意</a:t>
            </a:r>
            <a:r>
              <a:rPr lang="zh-TW" altLang="en-US" sz="3200" b="1" dirty="0">
                <a:solidFill>
                  <a:schemeClr val="tx2"/>
                </a:solidFill>
              </a:rPr>
              <a:t>停車</a:t>
            </a:r>
            <a:endParaRPr lang="en-US" altLang="zh-TW" sz="3200" b="1" dirty="0" smtClean="0">
              <a:solidFill>
                <a:schemeClr val="tx2"/>
              </a:solidFill>
            </a:endParaRPr>
          </a:p>
          <a:p>
            <a:pPr lvl="1"/>
            <a:r>
              <a:rPr lang="zh-TW" altLang="en-US" sz="3200" b="1" dirty="0" smtClean="0">
                <a:solidFill>
                  <a:schemeClr val="tx2"/>
                </a:solidFill>
              </a:rPr>
              <a:t>只有樓梯，沒有斜坡道</a:t>
            </a:r>
            <a:endParaRPr lang="en-US" altLang="zh-TW" sz="3200" b="1" dirty="0" smtClean="0">
              <a:solidFill>
                <a:schemeClr val="tx2"/>
              </a:solidFill>
            </a:endParaRPr>
          </a:p>
          <a:p>
            <a:pPr lvl="1"/>
            <a:r>
              <a:rPr lang="zh-TW" altLang="en-US" sz="3200" b="1" dirty="0" smtClean="0">
                <a:solidFill>
                  <a:schemeClr val="tx2"/>
                </a:solidFill>
              </a:rPr>
              <a:t>廁所有門檻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，又沒有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設斜坡</a:t>
            </a:r>
            <a:endParaRPr lang="en-US" altLang="zh-TW" sz="3200" b="1" dirty="0" smtClean="0">
              <a:solidFill>
                <a:schemeClr val="tx2"/>
              </a:solidFill>
            </a:endParaRPr>
          </a:p>
          <a:p>
            <a:pPr lvl="1"/>
            <a:r>
              <a:rPr lang="zh-TW" altLang="en-US" sz="3200" b="1" dirty="0" smtClean="0">
                <a:solidFill>
                  <a:schemeClr val="tx2"/>
                </a:solidFill>
              </a:rPr>
              <a:t>想去的地方在二樓或二樓以上，但是沒有電梯</a:t>
            </a:r>
            <a:endParaRPr lang="en-US" altLang="zh-TW" sz="3200" b="1" dirty="0" smtClean="0">
              <a:solidFill>
                <a:schemeClr val="tx2"/>
              </a:solidFill>
            </a:endParaRPr>
          </a:p>
          <a:p>
            <a:endParaRPr lang="zh-TW" alt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好通行</a:t>
            </a:r>
            <a:r>
              <a:rPr lang="zh-TW" altLang="en-US" b="1" dirty="0">
                <a:solidFill>
                  <a:schemeClr val="tx2"/>
                </a:solidFill>
              </a:rPr>
              <a:t>（</a:t>
            </a:r>
            <a:r>
              <a:rPr lang="zh-TW" altLang="en-US" b="1" dirty="0" smtClean="0">
                <a:solidFill>
                  <a:schemeClr val="tx2"/>
                </a:solidFill>
              </a:rPr>
              <a:t>校園）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tx2"/>
                </a:solidFill>
              </a:rPr>
              <a:t>小朋友，你知道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校園哪裡有無</a:t>
            </a:r>
            <a:r>
              <a:rPr lang="zh-TW" altLang="en-US" sz="3200" b="1" dirty="0" smtClean="0">
                <a:solidFill>
                  <a:schemeClr val="tx2"/>
                </a:solidFill>
              </a:rPr>
              <a:t>障礙設施嗎？</a:t>
            </a:r>
            <a:endParaRPr lang="en-US" altLang="zh-TW" sz="3200" b="1" dirty="0" smtClean="0"/>
          </a:p>
          <a:p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687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輪椅族自行外出的困境（實境影片）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https://www.youtube.com/watch?v=PEGlYzVw3Kc&amp;ab_channel=%</a:t>
            </a:r>
            <a:r>
              <a:rPr lang="en-US" altLang="zh-TW" dirty="0" smtClean="0">
                <a:hlinkClick r:id="rId2"/>
              </a:rPr>
              <a:t>E5%8D%B3%E6%96%B0%E8%81%9E</a:t>
            </a:r>
            <a:r>
              <a:rPr lang="en-US" altLang="zh-TW" dirty="0" smtClean="0"/>
              <a:t> 4:21</a:t>
            </a:r>
          </a:p>
          <a:p>
            <a:r>
              <a:rPr lang="zh-TW" altLang="en-US" sz="3200" b="1" dirty="0" smtClean="0">
                <a:solidFill>
                  <a:schemeClr val="tx2"/>
                </a:solidFill>
              </a:rPr>
              <a:t>小朋友，說說看，影片中造成大哥哥無法通行的原因是哪些？　</a:t>
            </a:r>
            <a:endParaRPr lang="en-US" altLang="zh-TW" sz="3200" b="1" dirty="0" smtClean="0">
              <a:solidFill>
                <a:schemeClr val="tx2"/>
              </a:solidFill>
            </a:endParaRPr>
          </a:p>
          <a:p>
            <a:r>
              <a:rPr lang="zh-TW" altLang="en-US" sz="3200" b="1" dirty="0" smtClean="0">
                <a:solidFill>
                  <a:schemeClr val="tx2"/>
                </a:solidFill>
              </a:rPr>
              <a:t>（答案在下頁）　</a:t>
            </a:r>
            <a:r>
              <a:rPr lang="zh-TW" altLang="en-US" b="1" dirty="0" smtClean="0">
                <a:solidFill>
                  <a:schemeClr val="tx2"/>
                </a:solidFill>
              </a:rPr>
              <a:t>　　　　　　　　　</a:t>
            </a:r>
            <a:endParaRPr lang="zh-TW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輪椅族自行</a:t>
            </a:r>
            <a:r>
              <a:rPr lang="zh-TW" altLang="en-US" b="1" dirty="0" smtClean="0"/>
              <a:t>外出的困境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455336"/>
            <a:ext cx="9601196" cy="4301068"/>
          </a:xfrm>
        </p:spPr>
        <p:txBody>
          <a:bodyPr>
            <a:noAutofit/>
          </a:bodyPr>
          <a:lstStyle/>
          <a:p>
            <a:r>
              <a:rPr lang="zh-TW" altLang="en-US" sz="2800" b="1" dirty="0" smtClean="0"/>
              <a:t>人行道上的電線杆、變電箱、安全錐、腳踏車、摩托車等等障礙物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無障礙坡道太斜／陡</a:t>
            </a:r>
            <a:endParaRPr lang="en-US" altLang="zh-TW" sz="2800" b="1" dirty="0" smtClean="0"/>
          </a:p>
          <a:p>
            <a:r>
              <a:rPr lang="zh-TW" altLang="en-US" sz="2800" b="1" dirty="0"/>
              <a:t>人行道</a:t>
            </a:r>
            <a:r>
              <a:rPr lang="zh-TW" altLang="en-US" sz="2800" b="1" dirty="0" smtClean="0"/>
              <a:t>地面高低起伏不一，地板凹凸不平</a:t>
            </a:r>
            <a:endParaRPr lang="en-US" altLang="zh-TW" sz="2800" b="1" dirty="0" smtClean="0"/>
          </a:p>
          <a:p>
            <a:r>
              <a:rPr lang="zh-TW" altLang="en-US" sz="2800" b="1" dirty="0"/>
              <a:t>電梯</a:t>
            </a:r>
            <a:r>
              <a:rPr lang="zh-TW" altLang="en-US" sz="2800" b="1" dirty="0" smtClean="0"/>
              <a:t>空間不足，無法進入</a:t>
            </a:r>
            <a:endParaRPr lang="en-US" altLang="zh-TW" sz="2800" b="1" dirty="0" smtClean="0"/>
          </a:p>
          <a:p>
            <a:r>
              <a:rPr lang="zh-TW" altLang="en-US" sz="2800" b="1" dirty="0"/>
              <a:t>禁止汽機車進入的</a:t>
            </a:r>
            <a:r>
              <a:rPr lang="zh-TW" altLang="en-US" sz="2800" b="1" dirty="0" smtClean="0"/>
              <a:t>欄杆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車上無身障者，</a:t>
            </a:r>
            <a:r>
              <a:rPr lang="zh-TW" altLang="en-US" sz="2800" b="1" dirty="0" smtClean="0"/>
              <a:t>卻把車停</a:t>
            </a:r>
            <a:r>
              <a:rPr lang="zh-TW" altLang="en-US" sz="2800" b="1" dirty="0" smtClean="0"/>
              <a:t>在殘障停車位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57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導盲磚走到一半竟「失蹤」 </a:t>
            </a:r>
            <a:r>
              <a:rPr lang="en-US" altLang="zh-TW" b="1" dirty="0" smtClean="0">
                <a:solidFill>
                  <a:schemeClr val="tx1"/>
                </a:solidFill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</a:rPr>
            </a:br>
            <a:r>
              <a:rPr lang="zh-TW" altLang="en-US" b="1" dirty="0" smtClean="0">
                <a:solidFill>
                  <a:schemeClr val="tx1"/>
                </a:solidFill>
              </a:rPr>
              <a:t>視</a:t>
            </a:r>
            <a:r>
              <a:rPr lang="zh-TW" altLang="en-US" b="1" dirty="0">
                <a:solidFill>
                  <a:schemeClr val="tx1"/>
                </a:solidFill>
              </a:rPr>
              <a:t>障市民心驚驚</a:t>
            </a:r>
            <a:r>
              <a:rPr lang="zh-TW" altLang="en-US" sz="1800" b="1" dirty="0">
                <a:solidFill>
                  <a:schemeClr val="tx1"/>
                </a:solidFill>
              </a:rPr>
              <a:t>－民視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新聞</a:t>
            </a:r>
            <a:endParaRPr lang="en-US" altLang="zh-TW" sz="18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https://www.youtube.com/watch?v=RbsyGZshbCo&amp;ab_channel=%</a:t>
            </a:r>
            <a:r>
              <a:rPr lang="en-US" altLang="zh-TW" dirty="0" smtClean="0">
                <a:hlinkClick r:id="rId2"/>
              </a:rPr>
              <a:t>E6%B0%91%E8%A6%96%E6%96%B0%E8%81%9E%E7%B6%B2FormosaTVNewsnetwork</a:t>
            </a:r>
            <a:r>
              <a:rPr lang="zh-TW" altLang="en-US" dirty="0" smtClean="0"/>
              <a:t>　　</a:t>
            </a:r>
            <a:r>
              <a:rPr lang="en-US" altLang="zh-TW" dirty="0" smtClean="0"/>
              <a:t>1:57</a:t>
            </a:r>
            <a:endParaRPr lang="en-US" altLang="zh-TW" dirty="0"/>
          </a:p>
          <a:p>
            <a:r>
              <a:rPr lang="zh-TW" altLang="en-US" b="1" dirty="0" smtClean="0">
                <a:solidFill>
                  <a:schemeClr val="tx1"/>
                </a:solidFill>
              </a:rPr>
              <a:t>視</a:t>
            </a:r>
            <a:r>
              <a:rPr lang="zh-TW" altLang="en-US" b="1" dirty="0">
                <a:solidFill>
                  <a:schemeClr val="tx1"/>
                </a:solidFill>
              </a:rPr>
              <a:t>障弟挑戰初次走路回家！暖哥緊跟</a:t>
            </a:r>
            <a:r>
              <a:rPr lang="zh-TW" altLang="en-US" b="1" dirty="0" smtClean="0">
                <a:solidFill>
                  <a:schemeClr val="tx1"/>
                </a:solidFill>
              </a:rPr>
              <a:t>偷拍｜</a:t>
            </a:r>
            <a:r>
              <a:rPr lang="zh-TW" altLang="en-US" b="1" dirty="0">
                <a:solidFill>
                  <a:schemeClr val="tx1"/>
                </a:solidFill>
              </a:rPr>
              <a:t>三立新聞網</a:t>
            </a:r>
            <a:r>
              <a:rPr lang="en-US" altLang="zh-TW" b="1" dirty="0">
                <a:solidFill>
                  <a:schemeClr val="tx1"/>
                </a:solidFill>
              </a:rPr>
              <a:t>SETN.co</a:t>
            </a:r>
            <a:endParaRPr lang="en-US" altLang="zh-TW" b="1" dirty="0" smtClean="0">
              <a:solidFill>
                <a:schemeClr val="tx1"/>
              </a:solidFill>
              <a:hlinkClick r:id="rId3"/>
            </a:endParaRPr>
          </a:p>
          <a:p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://www.youtube.com/watch?v=y4e7GkDotJI&amp;ab_channel=%</a:t>
            </a:r>
            <a:r>
              <a:rPr lang="en-US" altLang="zh-TW" dirty="0" smtClean="0">
                <a:hlinkClick r:id="rId3"/>
              </a:rPr>
              <a:t>E4%B8%89%E7%AB%8B%E6%96%B0%E8%81%9E%E7%B6%B2SETN</a:t>
            </a:r>
            <a:r>
              <a:rPr lang="zh-TW" altLang="en-US" dirty="0" smtClean="0"/>
              <a:t> </a:t>
            </a:r>
            <a:r>
              <a:rPr lang="en-US" altLang="zh-TW" dirty="0" smtClean="0"/>
              <a:t>5:53</a:t>
            </a:r>
          </a:p>
          <a:p>
            <a:r>
              <a:rPr lang="zh-TW" altLang="en-US" b="1" dirty="0">
                <a:solidFill>
                  <a:schemeClr val="tx1"/>
                </a:solidFill>
              </a:rPr>
              <a:t>問題</a:t>
            </a:r>
            <a:r>
              <a:rPr lang="zh-TW" altLang="en-US" b="1" dirty="0" smtClean="0">
                <a:solidFill>
                  <a:schemeClr val="tx1"/>
                </a:solidFill>
              </a:rPr>
              <a:t>：人行道許多障礙、導</a:t>
            </a:r>
            <a:r>
              <a:rPr lang="zh-TW" altLang="en-US" b="1" dirty="0">
                <a:solidFill>
                  <a:schemeClr val="tx1"/>
                </a:solidFill>
              </a:rPr>
              <a:t>盲磚設置</a:t>
            </a:r>
            <a:r>
              <a:rPr lang="zh-TW" altLang="en-US" b="1" dirty="0" smtClean="0">
                <a:solidFill>
                  <a:schemeClr val="tx1"/>
                </a:solidFill>
              </a:rPr>
              <a:t>不足、破損未修補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46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775855"/>
            <a:ext cx="9601196" cy="151014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你我伸</a:t>
            </a:r>
            <a:r>
              <a:rPr lang="zh-TW" altLang="en-US" b="1" dirty="0" smtClean="0">
                <a:solidFill>
                  <a:schemeClr val="tx2"/>
                </a:solidFill>
              </a:rPr>
              <a:t>援手　無障礙　更</a:t>
            </a:r>
            <a:r>
              <a:rPr lang="zh-TW" altLang="en-US" b="1" dirty="0" smtClean="0">
                <a:solidFill>
                  <a:schemeClr val="tx2"/>
                </a:solidFill>
              </a:rPr>
              <a:t>好走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b="1" dirty="0"/>
              <a:t>【</a:t>
            </a:r>
            <a:r>
              <a:rPr lang="zh-TW" altLang="en-US" b="1" dirty="0"/>
              <a:t>無障礙生活 街頭實測任務</a:t>
            </a:r>
            <a:r>
              <a:rPr lang="en-US" altLang="zh-TW" b="1" dirty="0" smtClean="0"/>
              <a:t>】 </a:t>
            </a:r>
            <a:r>
              <a:rPr lang="zh-TW" altLang="en-US" b="1" dirty="0"/>
              <a:t>如果是你，願意對身障者伸出援手嗎？ </a:t>
            </a:r>
            <a:endParaRPr lang="en-US" altLang="zh-TW" b="1" dirty="0" smtClean="0"/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://www.youtube.com/watch?v=WPTx4V-tqdU&amp;ab_channel=%</a:t>
            </a:r>
            <a:r>
              <a:rPr lang="en-US" altLang="zh-TW" dirty="0" smtClean="0">
                <a:hlinkClick r:id="rId2"/>
              </a:rPr>
              <a:t>E4%BC%8A%E7%94%B8%E5%9F%BA%E9%87%91%E6%9C%83</a:t>
            </a:r>
            <a:r>
              <a:rPr lang="zh-TW" altLang="en-US" dirty="0" smtClean="0"/>
              <a:t>　　</a:t>
            </a:r>
            <a:r>
              <a:rPr lang="en-US" altLang="zh-TW" dirty="0" smtClean="0"/>
              <a:t>6:36</a:t>
            </a:r>
          </a:p>
          <a:p>
            <a:r>
              <a:rPr lang="zh-TW" altLang="en-US" b="1" dirty="0">
                <a:solidFill>
                  <a:schemeClr val="tx2"/>
                </a:solidFill>
              </a:rPr>
              <a:t>社會實驗</a:t>
            </a:r>
            <a:r>
              <a:rPr lang="en-US" altLang="zh-TW" b="1" dirty="0">
                <a:solidFill>
                  <a:schemeClr val="tx2"/>
                </a:solidFill>
              </a:rPr>
              <a:t>-</a:t>
            </a:r>
            <a:r>
              <a:rPr lang="zh-TW" altLang="en-US" b="1" dirty="0">
                <a:solidFill>
                  <a:schemeClr val="tx2"/>
                </a:solidFill>
              </a:rPr>
              <a:t>台灣人對視障</a:t>
            </a:r>
            <a:r>
              <a:rPr lang="zh-TW" altLang="en-US" b="1" dirty="0" smtClean="0">
                <a:solidFill>
                  <a:schemeClr val="tx2"/>
                </a:solidFill>
              </a:rPr>
              <a:t>者物品掉落的反應如何？</a:t>
            </a:r>
            <a:r>
              <a:rPr lang="en-US" altLang="zh-TW" b="1" dirty="0">
                <a:solidFill>
                  <a:schemeClr val="tx2"/>
                </a:solidFill>
              </a:rPr>
              <a:t>- (</a:t>
            </a:r>
            <a:r>
              <a:rPr lang="zh-TW" altLang="en-US" b="1" dirty="0">
                <a:solidFill>
                  <a:schemeClr val="tx2"/>
                </a:solidFill>
              </a:rPr>
              <a:t>老外瘋台灣</a:t>
            </a:r>
            <a:r>
              <a:rPr lang="en-US" altLang="zh-TW" b="1" dirty="0">
                <a:solidFill>
                  <a:schemeClr val="tx2"/>
                </a:solidFill>
              </a:rPr>
              <a:t>)</a:t>
            </a:r>
          </a:p>
          <a:p>
            <a:r>
              <a:rPr lang="en-US" altLang="zh-TW" dirty="0">
                <a:hlinkClick r:id="rId3"/>
              </a:rPr>
              <a:t>https://www.youtube.com/watch?v=S7CW6qI3iDo&amp;ab_channel=BestOfTaiwan-%</a:t>
            </a:r>
            <a:r>
              <a:rPr lang="en-US" altLang="zh-TW" dirty="0" smtClean="0">
                <a:hlinkClick r:id="rId3"/>
              </a:rPr>
              <a:t>E5%9C%96%E4%BD%B3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4:03</a:t>
            </a:r>
          </a:p>
          <a:p>
            <a:r>
              <a:rPr lang="en-US" altLang="zh-TW" b="1" dirty="0" smtClean="0">
                <a:solidFill>
                  <a:schemeClr val="tx2"/>
                </a:solidFill>
              </a:rPr>
              <a:t>【</a:t>
            </a:r>
            <a:r>
              <a:rPr lang="zh-TW" altLang="en-US" b="1" dirty="0">
                <a:solidFill>
                  <a:schemeClr val="tx2"/>
                </a:solidFill>
              </a:rPr>
              <a:t>矇眼體驗「視障者」冒恐慌感 無助站馬路上遭叭被出手相救</a:t>
            </a:r>
            <a:r>
              <a:rPr lang="en-US" altLang="zh-TW" b="1" dirty="0">
                <a:solidFill>
                  <a:schemeClr val="tx2"/>
                </a:solidFill>
              </a:rPr>
              <a:t>】</a:t>
            </a:r>
            <a:r>
              <a:rPr lang="zh-TW" altLang="en-US" b="1" dirty="0">
                <a:solidFill>
                  <a:schemeClr val="tx2"/>
                </a:solidFill>
              </a:rPr>
              <a:t>｜</a:t>
            </a:r>
            <a:r>
              <a:rPr lang="en-US" altLang="zh-TW" b="1" dirty="0">
                <a:solidFill>
                  <a:schemeClr val="tx2"/>
                </a:solidFill>
              </a:rPr>
              <a:t>SALU</a:t>
            </a:r>
          </a:p>
          <a:p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://www.youtube.com/watch?v=Qv9JuMU3Wp4&amp;ab_channel=%</a:t>
            </a:r>
            <a:r>
              <a:rPr lang="en-US" altLang="zh-TW" dirty="0" smtClean="0">
                <a:hlinkClick r:id="rId4"/>
              </a:rPr>
              <a:t>E5%8F%B0%E7%81%A3%E9%81%94%E4%BA%BA%E7%A7%80</a:t>
            </a:r>
            <a:r>
              <a:rPr lang="zh-TW" altLang="en-US" dirty="0" smtClean="0"/>
              <a:t> 　</a:t>
            </a:r>
            <a:r>
              <a:rPr lang="en-US" altLang="zh-TW" dirty="0" smtClean="0"/>
              <a:t>14:39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2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好通行</a:t>
            </a:r>
            <a:r>
              <a:rPr lang="zh-TW" altLang="en-US" b="1" dirty="0">
                <a:solidFill>
                  <a:schemeClr val="tx2"/>
                </a:solidFill>
              </a:rPr>
              <a:t>（</a:t>
            </a:r>
            <a:r>
              <a:rPr lang="zh-TW" altLang="en-US" b="1" dirty="0" smtClean="0">
                <a:solidFill>
                  <a:schemeClr val="tx2"/>
                </a:solidFill>
              </a:rPr>
              <a:t>校園）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/>
                </a:solidFill>
              </a:rPr>
              <a:t>斜坡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88" y="2446866"/>
            <a:ext cx="5733463" cy="430106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425440" y="3348565"/>
            <a:ext cx="4770120" cy="2556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2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好通行</a:t>
            </a:r>
            <a:r>
              <a:rPr lang="zh-TW" altLang="en-US" b="1" dirty="0">
                <a:solidFill>
                  <a:schemeClr val="tx2"/>
                </a:solidFill>
              </a:rPr>
              <a:t>（</a:t>
            </a:r>
            <a:r>
              <a:rPr lang="zh-TW" altLang="en-US" b="1" dirty="0" smtClean="0">
                <a:solidFill>
                  <a:schemeClr val="tx2"/>
                </a:solidFill>
              </a:rPr>
              <a:t>校園）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斜坡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79" y="2392678"/>
            <a:ext cx="5952418" cy="446532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 rot="20114707">
            <a:off x="6638047" y="3425613"/>
            <a:ext cx="1638301" cy="2556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528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無障礙好</a:t>
            </a:r>
            <a:r>
              <a:rPr lang="zh-TW" altLang="en-US" b="1" dirty="0" smtClean="0">
                <a:solidFill>
                  <a:schemeClr val="tx2"/>
                </a:solidFill>
              </a:rPr>
              <a:t>通行</a:t>
            </a:r>
            <a:r>
              <a:rPr lang="zh-TW" altLang="en-US" b="1" dirty="0">
                <a:solidFill>
                  <a:schemeClr val="tx2"/>
                </a:solidFill>
              </a:rPr>
              <a:t>（</a:t>
            </a:r>
            <a:r>
              <a:rPr lang="zh-TW" altLang="en-US" b="1" dirty="0" smtClean="0">
                <a:solidFill>
                  <a:schemeClr val="tx2"/>
                </a:solidFill>
              </a:rPr>
              <a:t>校園）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斜坡道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09" y="2480096"/>
            <a:ext cx="5835888" cy="43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無障礙好</a:t>
            </a:r>
            <a:r>
              <a:rPr lang="zh-TW" altLang="en-US" b="1" dirty="0" smtClean="0">
                <a:solidFill>
                  <a:schemeClr val="tx2"/>
                </a:solidFill>
              </a:rPr>
              <a:t>通行</a:t>
            </a:r>
            <a:r>
              <a:rPr lang="zh-TW" altLang="en-US" b="1" dirty="0">
                <a:solidFill>
                  <a:schemeClr val="tx2"/>
                </a:solidFill>
              </a:rPr>
              <a:t>（</a:t>
            </a:r>
            <a:r>
              <a:rPr lang="zh-TW" altLang="en-US" b="1" dirty="0" smtClean="0">
                <a:solidFill>
                  <a:schemeClr val="tx2"/>
                </a:solidFill>
              </a:rPr>
              <a:t>校園）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斜坡道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74" y="2419156"/>
            <a:ext cx="5917123" cy="44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好通行</a:t>
            </a:r>
            <a:r>
              <a:rPr lang="zh-TW" altLang="en-US" b="1" dirty="0">
                <a:solidFill>
                  <a:schemeClr val="tx2"/>
                </a:solidFill>
              </a:rPr>
              <a:t>（</a:t>
            </a:r>
            <a:r>
              <a:rPr lang="zh-TW" altLang="en-US" b="1" dirty="0" smtClean="0">
                <a:solidFill>
                  <a:schemeClr val="tx2"/>
                </a:solidFill>
              </a:rPr>
              <a:t>校園）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廁所不設置門檻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r>
              <a:rPr lang="zh-TW" altLang="en-US" b="1" dirty="0" smtClean="0"/>
              <a:t>殘障廁所</a:t>
            </a:r>
            <a:endParaRPr lang="en-US" altLang="zh-TW" b="1" dirty="0" smtClean="0"/>
          </a:p>
          <a:p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49" y="2491529"/>
            <a:ext cx="5820648" cy="436647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 rot="1329604">
            <a:off x="7802880" y="5807711"/>
            <a:ext cx="2346960" cy="678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273555" y="2285998"/>
            <a:ext cx="2290497" cy="4373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09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好通行</a:t>
            </a:r>
            <a:r>
              <a:rPr lang="zh-TW" altLang="en-US" b="1" dirty="0">
                <a:solidFill>
                  <a:schemeClr val="tx2"/>
                </a:solidFill>
              </a:rPr>
              <a:t>（</a:t>
            </a:r>
            <a:r>
              <a:rPr lang="zh-TW" altLang="en-US" b="1" dirty="0" smtClean="0">
                <a:solidFill>
                  <a:schemeClr val="tx2"/>
                </a:solidFill>
              </a:rPr>
              <a:t>校園）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電梯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0" y="2285998"/>
            <a:ext cx="336481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無</a:t>
            </a:r>
            <a:r>
              <a:rPr lang="zh-TW" altLang="en-US" b="1" dirty="0" smtClean="0">
                <a:solidFill>
                  <a:schemeClr val="tx2"/>
                </a:solidFill>
              </a:rPr>
              <a:t>障礙　好通行（人行道）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solidFill>
                  <a:schemeClr val="tx2"/>
                </a:solidFill>
              </a:rPr>
              <a:t>人行道斜坡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70" y="2447637"/>
            <a:ext cx="6398327" cy="38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604</TotalTime>
  <Words>390</Words>
  <Application>Microsoft Office PowerPoint</Application>
  <PresentationFormat>寬螢幕</PresentationFormat>
  <Paragraphs>72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微軟正黑體</vt:lpstr>
      <vt:lpstr>新細明體</vt:lpstr>
      <vt:lpstr>Arial</vt:lpstr>
      <vt:lpstr>Garamond</vt:lpstr>
      <vt:lpstr>有機</vt:lpstr>
      <vt:lpstr>無障礙　好通行</vt:lpstr>
      <vt:lpstr>無障礙　好通行（校園）</vt:lpstr>
      <vt:lpstr>無障礙　好通行（校園）</vt:lpstr>
      <vt:lpstr>無障礙　好通行（校園）</vt:lpstr>
      <vt:lpstr>無障礙好通行（校園）</vt:lpstr>
      <vt:lpstr>無障礙好通行（校園）</vt:lpstr>
      <vt:lpstr>無障礙　好通行（校園）</vt:lpstr>
      <vt:lpstr>無障礙　好通行（校園）</vt:lpstr>
      <vt:lpstr>無障礙　好通行（人行道）</vt:lpstr>
      <vt:lpstr>無障礙　好通行（人行道）</vt:lpstr>
      <vt:lpstr>無障礙　好通行（人行道）</vt:lpstr>
      <vt:lpstr>導盲磚</vt:lpstr>
      <vt:lpstr>導盲磚</vt:lpstr>
      <vt:lpstr>導盲磚（月台邊）</vt:lpstr>
      <vt:lpstr>導盲磚（指引下樓）</vt:lpstr>
      <vt:lpstr>導盲磚(哪裡有問題？)</vt:lpstr>
      <vt:lpstr>博愛座</vt:lpstr>
      <vt:lpstr>無障礙　好通行</vt:lpstr>
      <vt:lpstr>影片中提到的問題:</vt:lpstr>
      <vt:lpstr>輪椅族自行外出的困境（實境影片）</vt:lpstr>
      <vt:lpstr>輪椅族自行外出的困境</vt:lpstr>
      <vt:lpstr>導盲磚走到一半竟「失蹤」  視障市民心驚驚－民視新聞</vt:lpstr>
      <vt:lpstr>你我伸援手　無障礙　更好走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交通安全宣導_乘車安全</dc:title>
  <dc:creator>USER</dc:creator>
  <cp:lastModifiedBy>cl ch</cp:lastModifiedBy>
  <cp:revision>56</cp:revision>
  <dcterms:created xsi:type="dcterms:W3CDTF">2021-07-09T07:22:40Z</dcterms:created>
  <dcterms:modified xsi:type="dcterms:W3CDTF">2021-07-21T02:21:20Z</dcterms:modified>
</cp:coreProperties>
</file>