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</p:sldIdLst>
  <p:sldSz cx="9144000" cy="6858000" type="screen4x3"/>
  <p:notesSz cx="6888163" cy="10020300"/>
  <p:photoAlbum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1" tIns="48306" rIns="96611" bIns="48306" rtlCol="0"/>
          <a:lstStyle>
            <a:lvl1pPr algn="l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1" tIns="48306" rIns="96611" bIns="48306" rtlCol="0"/>
          <a:lstStyle>
            <a:lvl1pPr algn="r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D40C778-02DC-47B9-ADC4-273112136896}" type="datetimeFigureOut">
              <a:rPr lang="zh-TW" altLang="en-US"/>
              <a:pPr>
                <a:defRPr/>
              </a:pPr>
              <a:t>2016/8/12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1" tIns="48306" rIns="96611" bIns="48306" rtlCol="0" anchor="b"/>
          <a:lstStyle>
            <a:lvl1pPr algn="l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1" tIns="48306" rIns="96611" bIns="48306" rtlCol="0" anchor="b"/>
          <a:lstStyle>
            <a:lvl1pPr algn="r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B6F419B-05AB-4ED4-87E9-658696E9DB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03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48E174E-7596-453C-B695-475F7D3D1619}" type="datetimeFigureOut">
              <a:rPr lang="zh-TW" altLang="en-US"/>
              <a:pPr>
                <a:defRPr/>
              </a:pPr>
              <a:t>2016/8/12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412A48-E439-4BBA-843A-5FB873222A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469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ED8797B-9030-4FB7-933E-CEA1E7931FD6}" type="slidenum">
              <a:rPr lang="zh-TW" altLang="en-US"/>
              <a:pPr eaLnBrk="1" hangingPunct="1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7C76F77-BD1C-4B89-AB44-AEA66425AA9B}" type="slidenum">
              <a:rPr lang="zh-TW" altLang="en-US"/>
              <a:pPr eaLnBrk="1" hangingPunct="1"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E411-81FB-41E2-A2A2-6A464BF794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78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73C9D-F38B-4CE9-BD20-0B531C6D6A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182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0D9C9-11AA-44D0-A776-0FC734E16D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560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7C87-81E7-4B7B-8635-F4CEEA11AA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025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5A92-707B-42FF-AAFD-39F16DDC46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884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9FA31-D785-4718-A9F3-B1EC3DE4D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704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9946-F628-410D-B6F9-D438BECEA5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272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3FC15-DB9C-4E6E-A2DB-4AF6BE70E4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017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DF866-DCDC-40DB-A65D-7B48E0CDFE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79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A378C-34FA-4083-A398-480C3FF378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104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5EDC-D288-4062-A177-8F78E7CDAB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890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D1694A0-7BC7-464C-99A6-D0D317399C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2051" name="圖片 5" descr="你不可以隨便摸我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1267" name="圖片 5" descr="你不可以隨便摸我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6"/>
          <a:stretch>
            <a:fillRect/>
          </a:stretch>
        </p:blipFill>
        <p:spPr bwMode="auto">
          <a:xfrm>
            <a:off x="0" y="0"/>
            <a:ext cx="4710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1412875"/>
            <a:ext cx="44132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2291" name="圖片 5" descr="你不可以隨便摸我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9"/>
          <a:stretch>
            <a:fillRect/>
          </a:stretch>
        </p:blipFill>
        <p:spPr bwMode="auto">
          <a:xfrm>
            <a:off x="4763" y="0"/>
            <a:ext cx="4638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401638"/>
            <a:ext cx="449262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3315" name="圖片 5" descr="你不可以隨便摸我1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1"/>
          <a:stretch>
            <a:fillRect/>
          </a:stretch>
        </p:blipFill>
        <p:spPr bwMode="auto">
          <a:xfrm>
            <a:off x="-252413" y="404813"/>
            <a:ext cx="411003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575"/>
            <a:ext cx="5522912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4339" name="圖片 5" descr="你不可以隨便摸我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/>
          <a:stretch>
            <a:fillRect/>
          </a:stretch>
        </p:blipFill>
        <p:spPr bwMode="auto">
          <a:xfrm>
            <a:off x="4763" y="404813"/>
            <a:ext cx="35877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15900"/>
            <a:ext cx="581025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5363" name="圖片 5" descr="你不可以隨便摸我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9"/>
          <a:stretch>
            <a:fillRect/>
          </a:stretch>
        </p:blipFill>
        <p:spPr bwMode="auto">
          <a:xfrm>
            <a:off x="0" y="206375"/>
            <a:ext cx="4416425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49225"/>
            <a:ext cx="4694238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850" y="1052513"/>
            <a:ext cx="8351838" cy="4586287"/>
          </a:xfrm>
        </p:spPr>
        <p:txBody>
          <a:bodyPr/>
          <a:lstStyle/>
          <a:p>
            <a:pPr algn="l">
              <a:defRPr/>
            </a:pPr>
            <a:r>
              <a:rPr lang="en-US" altLang="zh-TW" sz="2000" b="1" dirty="0" smtClean="0">
                <a:latin typeface="+mj-lt"/>
                <a:ea typeface="標楷體" pitchFamily="65" charset="-120"/>
              </a:rPr>
              <a:t>Q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：如果</a:t>
            </a:r>
            <a:r>
              <a:rPr lang="zh-TW" altLang="en-US" sz="2000" b="1" dirty="0">
                <a:latin typeface="+mj-lt"/>
                <a:ea typeface="標楷體" pitchFamily="65" charset="-120"/>
              </a:rPr>
              <a:t>去公園玩有一個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叔叔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/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阿姨</a:t>
            </a:r>
            <a:r>
              <a:rPr lang="zh-TW" altLang="en-US" sz="2000" b="1" dirty="0">
                <a:latin typeface="+mj-lt"/>
                <a:ea typeface="標楷體" pitchFamily="65" charset="-120"/>
              </a:rPr>
              <a:t>拿糖果給你怎麼辦？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要說</a:t>
            </a:r>
            <a:r>
              <a:rPr lang="zh-TW" altLang="en-US" sz="2000" b="1" dirty="0">
                <a:latin typeface="+mj-lt"/>
                <a:ea typeface="標楷體" pitchFamily="65" charset="-120"/>
              </a:rPr>
              <a:t>甚麼？</a:t>
            </a:r>
          </a:p>
          <a:p>
            <a:pPr algn="l">
              <a:defRPr/>
            </a:pPr>
            <a:r>
              <a:rPr lang="en-US" altLang="zh-TW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A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：我</a:t>
            </a:r>
            <a:r>
              <a:rPr lang="zh-TW" altLang="en-US" sz="2000" b="1" dirty="0">
                <a:solidFill>
                  <a:srgbClr val="0000CC"/>
                </a:solidFill>
                <a:latin typeface="+mj-lt"/>
                <a:ea typeface="標楷體" pitchFamily="65" charset="-120"/>
              </a:rPr>
              <a:t>爸爸、媽媽說不可以亂拿別人的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東西吃，</a:t>
            </a:r>
            <a:r>
              <a:rPr lang="zh-TW" altLang="en-US" sz="2000" b="1" dirty="0">
                <a:solidFill>
                  <a:srgbClr val="0000CC"/>
                </a:solidFill>
                <a:latin typeface="+mj-lt"/>
                <a:ea typeface="標楷體" pitchFamily="65" charset="-120"/>
              </a:rPr>
              <a:t>謝謝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！我</a:t>
            </a:r>
            <a:r>
              <a:rPr lang="zh-TW" altLang="en-US" sz="2000" b="1" dirty="0">
                <a:solidFill>
                  <a:srgbClr val="0000CC"/>
                </a:solidFill>
                <a:latin typeface="+mj-lt"/>
                <a:ea typeface="標楷體" pitchFamily="65" charset="-120"/>
              </a:rPr>
              <a:t>不可以拿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000" b="1" dirty="0" smtClean="0">
              <a:solidFill>
                <a:srgbClr val="0000CC"/>
              </a:solidFill>
              <a:latin typeface="+mj-lt"/>
              <a:ea typeface="標楷體" pitchFamily="65" charset="-120"/>
            </a:endParaRPr>
          </a:p>
          <a:p>
            <a:pPr algn="l">
              <a:defRPr/>
            </a:pPr>
            <a:endParaRPr lang="en-US" altLang="zh-TW" sz="2000" b="1" dirty="0">
              <a:solidFill>
                <a:srgbClr val="0000CC"/>
              </a:solidFill>
              <a:latin typeface="+mj-lt"/>
              <a:ea typeface="標楷體" pitchFamily="65" charset="-120"/>
            </a:endParaRPr>
          </a:p>
          <a:p>
            <a:pPr algn="l">
              <a:defRPr/>
            </a:pPr>
            <a:r>
              <a:rPr lang="en-US" altLang="zh-TW" sz="2000" b="1" dirty="0" smtClean="0">
                <a:latin typeface="+mj-lt"/>
                <a:ea typeface="標楷體" pitchFamily="65" charset="-120"/>
              </a:rPr>
              <a:t>Q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：如果</a:t>
            </a:r>
            <a:r>
              <a:rPr lang="zh-TW" altLang="en-US" sz="2000" b="1" dirty="0">
                <a:latin typeface="+mj-lt"/>
                <a:ea typeface="標楷體" pitchFamily="65" charset="-120"/>
              </a:rPr>
              <a:t>在馬路上遇到不認識的叔叔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一直跟著</a:t>
            </a:r>
            <a:r>
              <a:rPr lang="zh-TW" altLang="en-US" sz="2000" b="1" dirty="0">
                <a:latin typeface="+mj-lt"/>
                <a:ea typeface="標楷體" pitchFamily="65" charset="-120"/>
              </a:rPr>
              <a:t>你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怎麼辦？可以</a:t>
            </a:r>
            <a:r>
              <a:rPr lang="zh-TW" altLang="en-US" sz="2000" b="1" dirty="0">
                <a:latin typeface="+mj-lt"/>
                <a:ea typeface="標楷體" pitchFamily="65" charset="-120"/>
              </a:rPr>
              <a:t>跑去哪裡求救？</a:t>
            </a:r>
          </a:p>
          <a:p>
            <a:pPr algn="l">
              <a:defRPr/>
            </a:pPr>
            <a:r>
              <a:rPr lang="en-US" altLang="zh-TW" sz="2000" b="1" dirty="0">
                <a:solidFill>
                  <a:srgbClr val="0000CC"/>
                </a:solidFill>
                <a:latin typeface="+mj-lt"/>
                <a:ea typeface="標楷體" pitchFamily="65" charset="-120"/>
              </a:rPr>
              <a:t>A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：跑去找爸爸、媽媽</a:t>
            </a:r>
            <a:r>
              <a:rPr lang="zh-TW" altLang="en-US" sz="2000" b="1" dirty="0">
                <a:solidFill>
                  <a:srgbClr val="0000CC"/>
                </a:solidFill>
                <a:ea typeface="標楷體" pitchFamily="65" charset="-120"/>
              </a:rPr>
              <a:t>、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老師</a:t>
            </a:r>
            <a:r>
              <a:rPr lang="zh-TW" altLang="en-US" sz="2000" b="1" dirty="0" smtClean="0">
                <a:solidFill>
                  <a:srgbClr val="0000CC"/>
                </a:solidFill>
                <a:ea typeface="標楷體" pitchFamily="65" charset="-120"/>
              </a:rPr>
              <a:t>或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警察</a:t>
            </a:r>
            <a:r>
              <a:rPr lang="zh-TW" altLang="en-US" sz="2000" b="1" dirty="0" smtClean="0">
                <a:solidFill>
                  <a:srgbClr val="0000CC"/>
                </a:solidFill>
                <a:ea typeface="標楷體" pitchFamily="65" charset="-120"/>
              </a:rPr>
              <a:t>、</a:t>
            </a:r>
            <a:r>
              <a:rPr lang="zh-TW" altLang="en-US" sz="2000" b="1" dirty="0">
                <a:solidFill>
                  <a:srgbClr val="0000CC"/>
                </a:solidFill>
                <a:ea typeface="標楷體" pitchFamily="65" charset="-120"/>
              </a:rPr>
              <a:t>也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可以</a:t>
            </a:r>
            <a:r>
              <a:rPr lang="zh-TW" altLang="en-US" sz="2000" b="1" dirty="0" smtClean="0">
                <a:solidFill>
                  <a:srgbClr val="0000CC"/>
                </a:solidFill>
                <a:ea typeface="標楷體" pitchFamily="65" charset="-120"/>
              </a:rPr>
              <a:t>找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商店老闆</a:t>
            </a:r>
            <a:r>
              <a:rPr lang="zh-TW" altLang="en-US" sz="2000" b="1" dirty="0" smtClean="0">
                <a:solidFill>
                  <a:srgbClr val="0000CC"/>
                </a:solidFill>
                <a:ea typeface="標楷體" pitchFamily="65" charset="-120"/>
              </a:rPr>
              <a:t>幫忙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000" b="1" dirty="0" smtClean="0">
              <a:solidFill>
                <a:srgbClr val="0000CC"/>
              </a:solidFill>
              <a:latin typeface="+mj-lt"/>
              <a:ea typeface="標楷體" pitchFamily="65" charset="-120"/>
            </a:endParaRPr>
          </a:p>
          <a:p>
            <a:pPr algn="l">
              <a:defRPr/>
            </a:pPr>
            <a:endParaRPr lang="en-US" altLang="zh-TW" sz="2000" b="1" dirty="0" smtClean="0">
              <a:solidFill>
                <a:srgbClr val="0000CC"/>
              </a:solidFill>
              <a:latin typeface="+mj-lt"/>
              <a:ea typeface="標楷體" pitchFamily="65" charset="-120"/>
            </a:endParaRPr>
          </a:p>
          <a:p>
            <a:pPr algn="l">
              <a:defRPr/>
            </a:pPr>
            <a:r>
              <a:rPr lang="en-US" altLang="zh-TW" sz="2000" b="1" dirty="0" smtClean="0">
                <a:latin typeface="+mj-lt"/>
                <a:ea typeface="標楷體" pitchFamily="65" charset="-120"/>
              </a:rPr>
              <a:t>Q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：當有人</a:t>
            </a:r>
            <a:r>
              <a:rPr lang="zh-TW" altLang="en-US" sz="2000" b="1" dirty="0">
                <a:ea typeface="標楷體" pitchFamily="65" charset="-120"/>
              </a:rPr>
              <a:t>摸</a:t>
            </a:r>
            <a:r>
              <a:rPr lang="zh-TW" altLang="en-US" sz="2000" b="1" dirty="0" smtClean="0">
                <a:ea typeface="標楷體" pitchFamily="65" charset="-120"/>
              </a:rPr>
              <a:t>你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讓</a:t>
            </a:r>
            <a:r>
              <a:rPr lang="zh-TW" altLang="en-US" sz="2000" b="1" dirty="0">
                <a:ea typeface="標楷體" pitchFamily="65" charset="-120"/>
              </a:rPr>
              <a:t>你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感覺不舒服</a:t>
            </a:r>
            <a:r>
              <a:rPr lang="zh-TW" altLang="en-US" sz="2000" b="1" dirty="0" smtClean="0">
                <a:ea typeface="標楷體" pitchFamily="65" charset="-120"/>
              </a:rPr>
              <a:t>時，你可以怎麼作 </a:t>
            </a:r>
            <a:r>
              <a:rPr lang="en-US" altLang="zh-TW" sz="2000" b="1" dirty="0" smtClean="0">
                <a:ea typeface="標楷體" pitchFamily="65" charset="-120"/>
              </a:rPr>
              <a:t>?</a:t>
            </a:r>
            <a:endParaRPr lang="en-US" altLang="zh-TW" sz="2000" b="1" dirty="0" smtClean="0">
              <a:latin typeface="+mj-lt"/>
              <a:ea typeface="標楷體" pitchFamily="65" charset="-120"/>
            </a:endParaRPr>
          </a:p>
          <a:p>
            <a:pPr algn="l">
              <a:defRPr/>
            </a:pPr>
            <a:r>
              <a:rPr lang="en-US" altLang="zh-TW" sz="2000" b="1" dirty="0">
                <a:solidFill>
                  <a:srgbClr val="0000CC"/>
                </a:solidFill>
                <a:ea typeface="標楷體" pitchFamily="65" charset="-120"/>
              </a:rPr>
              <a:t>A</a:t>
            </a:r>
            <a:r>
              <a:rPr lang="zh-TW" altLang="en-US" sz="2000" b="1" dirty="0" smtClean="0">
                <a:solidFill>
                  <a:srgbClr val="0000CC"/>
                </a:solidFill>
                <a:ea typeface="標楷體" pitchFamily="65" charset="-120"/>
              </a:rPr>
              <a:t>：</a:t>
            </a:r>
            <a:r>
              <a:rPr lang="zh-TW" altLang="en-US" sz="2000" b="1" dirty="0">
                <a:solidFill>
                  <a:srgbClr val="0000CC"/>
                </a:solidFill>
                <a:ea typeface="標楷體" pitchFamily="65" charset="-120"/>
              </a:rPr>
              <a:t>不論是認識或不認識的</a:t>
            </a:r>
            <a:r>
              <a:rPr lang="zh-TW" altLang="en-US" sz="2000" b="1" dirty="0" smtClean="0">
                <a:solidFill>
                  <a:srgbClr val="0000CC"/>
                </a:solidFill>
                <a:ea typeface="標楷體" pitchFamily="65" charset="-120"/>
              </a:rPr>
              <a:t>人</a:t>
            </a:r>
            <a:r>
              <a:rPr lang="zh-TW" altLang="en-US" sz="2000" b="1" dirty="0">
                <a:solidFill>
                  <a:srgbClr val="0000CC"/>
                </a:solidFill>
                <a:ea typeface="標楷體" pitchFamily="65" charset="-120"/>
              </a:rPr>
              <a:t>摸你，讓你感覺</a:t>
            </a:r>
            <a:r>
              <a:rPr lang="zh-TW" altLang="en-US" sz="2000" b="1" dirty="0" smtClean="0">
                <a:solidFill>
                  <a:srgbClr val="0000CC"/>
                </a:solidFill>
                <a:ea typeface="標楷體" pitchFamily="65" charset="-120"/>
              </a:rPr>
              <a:t>不舒服</a:t>
            </a:r>
            <a:r>
              <a:rPr lang="zh-TW" altLang="en-US" sz="2000" b="1" dirty="0">
                <a:solidFill>
                  <a:srgbClr val="0000CC"/>
                </a:solidFill>
                <a:ea typeface="標楷體" pitchFamily="65" charset="-120"/>
              </a:rPr>
              <a:t>時</a:t>
            </a:r>
            <a:r>
              <a:rPr lang="zh-TW" altLang="en-US" sz="2000" b="1" dirty="0" smtClean="0">
                <a:solidFill>
                  <a:srgbClr val="0000CC"/>
                </a:solidFill>
                <a:ea typeface="標楷體" pitchFamily="65" charset="-120"/>
              </a:rPr>
              <a:t>，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你</a:t>
            </a:r>
            <a:r>
              <a:rPr lang="zh-TW" altLang="en-US" sz="2000" b="1" dirty="0">
                <a:solidFill>
                  <a:srgbClr val="0000CC"/>
                </a:solidFill>
                <a:latin typeface="+mj-lt"/>
                <a:ea typeface="標楷體" pitchFamily="65" charset="-120"/>
              </a:rPr>
              <a:t>可以大聲的說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：”不可以””我</a:t>
            </a:r>
            <a:r>
              <a:rPr lang="zh-TW" altLang="en-US" sz="2000" b="1" dirty="0">
                <a:solidFill>
                  <a:srgbClr val="0000CC"/>
                </a:solidFill>
                <a:latin typeface="+mj-lt"/>
                <a:ea typeface="標楷體" pitchFamily="65" charset="-120"/>
              </a:rPr>
              <a:t>不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喜歡妳</a:t>
            </a:r>
            <a:r>
              <a:rPr lang="zh-TW" altLang="en-US" sz="2000" b="1" dirty="0">
                <a:solidFill>
                  <a:srgbClr val="0000CC"/>
                </a:solidFill>
                <a:latin typeface="+mj-lt"/>
                <a:ea typeface="標楷體" pitchFamily="65" charset="-120"/>
              </a:rPr>
              <a:t>摸我，我感覺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不舒服”，</a:t>
            </a:r>
            <a:r>
              <a:rPr lang="zh-TW" altLang="en-US" sz="2000" b="1" dirty="0">
                <a:solidFill>
                  <a:srgbClr val="0000CC"/>
                </a:solidFill>
                <a:latin typeface="+mj-lt"/>
                <a:ea typeface="標楷體" pitchFamily="65" charset="-120"/>
              </a:rPr>
              <a:t>也可以推開他並跑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到大人</a:t>
            </a:r>
            <a:r>
              <a:rPr lang="zh-TW" altLang="en-US" sz="2000" b="1" dirty="0">
                <a:solidFill>
                  <a:srgbClr val="0000CC"/>
                </a:solidFill>
                <a:latin typeface="+mj-lt"/>
                <a:ea typeface="標楷體" pitchFamily="65" charset="-120"/>
              </a:rPr>
              <a:t>身邊。記得，最重要是要勇敢告訴大人你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遇到</a:t>
            </a:r>
            <a:r>
              <a:rPr lang="zh-TW" altLang="en-US" sz="2000" b="1" dirty="0">
                <a:solidFill>
                  <a:srgbClr val="0000CC"/>
                </a:solidFill>
                <a:latin typeface="+mj-lt"/>
                <a:ea typeface="標楷體" pitchFamily="65" charset="-120"/>
              </a:rPr>
              <a:t>的困難，讓大人來幫助你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。我們也可以打電話”</a:t>
            </a:r>
            <a:r>
              <a:rPr lang="en-US" altLang="zh-TW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110”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報警</a:t>
            </a:r>
            <a:r>
              <a:rPr lang="zh-TW" altLang="en-US" sz="2000" b="1" dirty="0">
                <a:solidFill>
                  <a:srgbClr val="0000CC"/>
                </a:solidFill>
                <a:latin typeface="+mj-lt"/>
                <a:ea typeface="標楷體" pitchFamily="65" charset="-120"/>
              </a:rPr>
              <a:t>或婦幼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專線</a:t>
            </a:r>
            <a:r>
              <a:rPr lang="en-US" altLang="zh-TW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113”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，請警察幫助</a:t>
            </a:r>
            <a:r>
              <a:rPr lang="zh-TW" altLang="en-US" sz="2000" b="1" dirty="0">
                <a:solidFill>
                  <a:srgbClr val="0000CC"/>
                </a:solidFill>
                <a:latin typeface="+mj-lt"/>
                <a:ea typeface="標楷體" pitchFamily="65" charset="-120"/>
              </a:rPr>
              <a:t>我們</a:t>
            </a:r>
            <a:r>
              <a:rPr lang="zh-TW" altLang="en-US" sz="2000" b="1" dirty="0" smtClean="0">
                <a:solidFill>
                  <a:srgbClr val="0000CC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1200" b="1" dirty="0" smtClean="0">
              <a:solidFill>
                <a:srgbClr val="0000CC"/>
              </a:solidFill>
              <a:latin typeface="+mj-lt"/>
              <a:ea typeface="標楷體" pitchFamily="65" charset="-120"/>
            </a:endParaRPr>
          </a:p>
          <a:p>
            <a:pPr algn="l">
              <a:defRPr/>
            </a:pPr>
            <a:endParaRPr lang="en-US" altLang="zh-TW" sz="1200" dirty="0">
              <a:latin typeface="+mj-lt"/>
              <a:ea typeface="標楷體" pitchFamily="65" charset="-120"/>
            </a:endParaRPr>
          </a:p>
          <a:p>
            <a:pPr algn="l">
              <a:defRPr/>
            </a:pPr>
            <a:endParaRPr lang="zh-TW" altLang="en-US" sz="1200" dirty="0">
              <a:latin typeface="+mj-lt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0825" y="115888"/>
            <a:ext cx="84978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200" b="1" dirty="0">
                <a:latin typeface="+mj-lt"/>
                <a:ea typeface="標楷體" pitchFamily="65" charset="-120"/>
              </a:rPr>
              <a:t>Q &amp; A</a:t>
            </a:r>
            <a:endParaRPr lang="zh-TW" altLang="en-US" sz="3200" b="1" dirty="0"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07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55768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en-US" b="1" dirty="0">
                <a:ea typeface="標楷體" pitchFamily="65" charset="-120"/>
              </a:rPr>
              <a:t>認知：</a:t>
            </a:r>
          </a:p>
          <a:p>
            <a:pPr marL="0" indent="0">
              <a:buFontTx/>
              <a:buNone/>
              <a:defRPr/>
            </a:pPr>
            <a:r>
              <a:rPr lang="en-US" altLang="zh-TW" b="1" dirty="0">
                <a:ea typeface="標楷體" pitchFamily="65" charset="-120"/>
              </a:rPr>
              <a:t>1.</a:t>
            </a:r>
            <a:r>
              <a:rPr lang="zh-TW" altLang="en-US" b="1" dirty="0">
                <a:ea typeface="標楷體" pitchFamily="65" charset="-120"/>
              </a:rPr>
              <a:t>認識身體需要保護的重要部位，學習尊重愛惜</a:t>
            </a:r>
            <a:r>
              <a:rPr lang="zh-TW" altLang="en-US" b="1" dirty="0" smtClean="0">
                <a:ea typeface="標楷體" pitchFamily="65" charset="-120"/>
              </a:rPr>
              <a:t>自己及別人的</a:t>
            </a:r>
            <a:r>
              <a:rPr lang="zh-TW" altLang="en-US" b="1" dirty="0">
                <a:ea typeface="標楷體" pitchFamily="65" charset="-120"/>
              </a:rPr>
              <a:t>身體。</a:t>
            </a:r>
            <a:endParaRPr lang="en-US" altLang="zh-TW" b="1" dirty="0"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b="1" dirty="0">
                <a:ea typeface="標楷體" pitchFamily="65" charset="-120"/>
              </a:rPr>
              <a:t>2.</a:t>
            </a:r>
            <a:r>
              <a:rPr lang="zh-TW" altLang="en-US" b="1" dirty="0">
                <a:ea typeface="標楷體" pitchFamily="65" charset="-120"/>
              </a:rPr>
              <a:t>學習拒絕別人接觸</a:t>
            </a:r>
            <a:r>
              <a:rPr lang="zh-TW" altLang="en-US" b="1" dirty="0" smtClean="0">
                <a:ea typeface="標楷體" pitchFamily="65" charset="-120"/>
              </a:rPr>
              <a:t>自己的身體。</a:t>
            </a:r>
            <a:r>
              <a:rPr lang="zh-TW" altLang="en-US" b="1" dirty="0">
                <a:ea typeface="標楷體" pitchFamily="65" charset="-120"/>
              </a:rPr>
              <a:t>培養勇敢說「不」的勇氣、說「不可以摸我」、「我不喜歡你摸我」 </a:t>
            </a:r>
            <a:r>
              <a:rPr lang="zh-TW" altLang="en-US" b="1" dirty="0" smtClean="0">
                <a:ea typeface="標楷體" pitchFamily="65" charset="-120"/>
              </a:rPr>
              <a:t>。</a:t>
            </a:r>
            <a:endParaRPr lang="en-US" altLang="zh-TW" b="1" dirty="0" smtClean="0"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b="1" dirty="0" smtClean="0">
                <a:ea typeface="標楷體" pitchFamily="65" charset="-120"/>
              </a:rPr>
              <a:t>3.</a:t>
            </a:r>
            <a:r>
              <a:rPr lang="zh-TW" altLang="en-US" b="1" dirty="0" smtClean="0">
                <a:ea typeface="標楷體" pitchFamily="65" charset="-120"/>
              </a:rPr>
              <a:t>當你感覺不舒服的警報系統響起時，一定要特別當心，盡速離開現場。</a:t>
            </a:r>
            <a:endParaRPr lang="en-US" altLang="zh-TW" b="1" dirty="0"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b="1" dirty="0" smtClean="0">
                <a:ea typeface="標楷體" pitchFamily="65" charset="-120"/>
              </a:rPr>
              <a:t>4.</a:t>
            </a:r>
            <a:r>
              <a:rPr lang="zh-TW" altLang="en-US" b="1" dirty="0">
                <a:ea typeface="標楷體" pitchFamily="65" charset="-120"/>
              </a:rPr>
              <a:t>不隨意接受陌生人的邀約。</a:t>
            </a:r>
            <a:endParaRPr lang="en-US" altLang="zh-TW" b="1" dirty="0"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b="1" dirty="0" smtClean="0">
                <a:ea typeface="標楷體" pitchFamily="65" charset="-120"/>
              </a:rPr>
              <a:t>5.</a:t>
            </a:r>
            <a:r>
              <a:rPr lang="zh-TW" altLang="en-US" b="1" dirty="0">
                <a:ea typeface="標楷體" pitchFamily="65" charset="-120"/>
              </a:rPr>
              <a:t>學習拒絕陌生人給的好處。</a:t>
            </a:r>
          </a:p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37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3075" name="圖片 5" descr="你不可以隨便摸我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4"/>
          <a:stretch>
            <a:fillRect/>
          </a:stretch>
        </p:blipFill>
        <p:spPr bwMode="auto">
          <a:xfrm>
            <a:off x="4763" y="0"/>
            <a:ext cx="4424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34938"/>
            <a:ext cx="493236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4099" name="圖片 5" descr="你不可以隨便摸我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/>
          <a:stretch>
            <a:fillRect/>
          </a:stretch>
        </p:blipFill>
        <p:spPr bwMode="auto">
          <a:xfrm>
            <a:off x="-36513" y="0"/>
            <a:ext cx="4154488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5888"/>
            <a:ext cx="5248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5123" name="圖片 5" descr="你不可以隨便摸我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/>
          <a:stretch>
            <a:fillRect/>
          </a:stretch>
        </p:blipFill>
        <p:spPr bwMode="auto">
          <a:xfrm>
            <a:off x="-144463" y="-100013"/>
            <a:ext cx="4783138" cy="7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260350"/>
            <a:ext cx="44577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6147" name="圖片 5" descr="你不可以隨便摸我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763" y="0"/>
            <a:ext cx="456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844550"/>
            <a:ext cx="477361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7171" name="圖片 5" descr="你不可以隨便摸我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7"/>
          <a:stretch>
            <a:fillRect/>
          </a:stretch>
        </p:blipFill>
        <p:spPr bwMode="auto">
          <a:xfrm>
            <a:off x="-180975" y="-100013"/>
            <a:ext cx="47767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0713"/>
            <a:ext cx="48609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8195" name="圖片 5" descr="你不可以隨便摸我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9"/>
          <a:stretch>
            <a:fillRect/>
          </a:stretch>
        </p:blipFill>
        <p:spPr bwMode="auto">
          <a:xfrm>
            <a:off x="4763" y="0"/>
            <a:ext cx="4638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49262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323850"/>
            <a:ext cx="65722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9220" name="圖片 5" descr="你不可以隨便摸我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5"/>
          <a:stretch>
            <a:fillRect/>
          </a:stretch>
        </p:blipFill>
        <p:spPr bwMode="auto">
          <a:xfrm>
            <a:off x="-180975" y="908050"/>
            <a:ext cx="305752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0243" name="圖片 5" descr="你不可以隨便摸我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6"/>
          <a:stretch>
            <a:fillRect/>
          </a:stretch>
        </p:blipFill>
        <p:spPr bwMode="auto">
          <a:xfrm>
            <a:off x="14288" y="404813"/>
            <a:ext cx="40354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1113"/>
            <a:ext cx="5511800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295</Words>
  <Application>Microsoft Office PowerPoint</Application>
  <PresentationFormat>如螢幕大小 (4:3)</PresentationFormat>
  <Paragraphs>17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Arial</vt:lpstr>
      <vt:lpstr>新細明體</vt:lpstr>
      <vt:lpstr>Calibri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Net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NS</dc:creator>
  <cp:lastModifiedBy>User</cp:lastModifiedBy>
  <cp:revision>86</cp:revision>
  <dcterms:created xsi:type="dcterms:W3CDTF">2010-03-09T14:43:58Z</dcterms:created>
  <dcterms:modified xsi:type="dcterms:W3CDTF">2016-08-12T02:28:58Z</dcterms:modified>
</cp:coreProperties>
</file>