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65" r:id="rId6"/>
    <p:sldId id="275" r:id="rId7"/>
    <p:sldId id="276" r:id="rId8"/>
    <p:sldId id="266" r:id="rId9"/>
    <p:sldId id="268" r:id="rId10"/>
    <p:sldId id="278" r:id="rId11"/>
    <p:sldId id="277" r:id="rId12"/>
    <p:sldId id="258" r:id="rId13"/>
    <p:sldId id="267" r:id="rId14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n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80B1D6-D471-4693-A2B1-54A9A6291C86}" type="datetime2">
              <a:rPr lang="zh-TW" altLang="en-US" smtClean="0">
                <a:latin typeface="+mn-ea"/>
              </a:rPr>
              <a:t>2021年8月21日</a:t>
            </a:fld>
            <a:endParaRPr lang="zh-TW" altLang="en-US" dirty="0">
              <a:latin typeface="+mn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n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en-US" altLang="zh-TW" smtClean="0">
                <a:latin typeface="+mn-ea"/>
              </a:rPr>
              <a:t>‹#›</a:t>
            </a:fld>
            <a:endParaRPr lang="zh-TW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n-ea"/>
                <a:ea typeface="+mn-ea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ea"/>
                <a:ea typeface="+mn-ea"/>
              </a:defRPr>
            </a:lvl1pPr>
          </a:lstStyle>
          <a:p>
            <a:fld id="{EA027A95-8984-4ED1-931A-6EE29F557E13}" type="datetime2">
              <a:rPr lang="zh-TW" altLang="en-US" smtClean="0"/>
              <a:pPr/>
              <a:t>2021年8月21日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ea"/>
                <a:ea typeface="+mn-ea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ea"/>
                <a:ea typeface="+mn-ea"/>
              </a:defRPr>
            </a:lvl1pPr>
          </a:lstStyle>
          <a:p>
            <a:fld id="{5534C2EF-8A97-4DAF-B099-E567883644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ea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783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</a:t>
            </a:r>
            <a:r>
              <a:rPr lang="zh-TW" dirty="0" smtClean="0"/>
              <a:t>圖示以</a:t>
            </a:r>
            <a:r>
              <a:rPr lang="zh-TW" dirty="0"/>
              <a:t>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</a:t>
            </a:r>
            <a:r>
              <a:rPr lang="zh-TW" dirty="0" smtClean="0"/>
              <a:t>圖示以</a:t>
            </a:r>
            <a:r>
              <a:rPr lang="zh-TW" dirty="0"/>
              <a:t>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</a:t>
            </a:r>
            <a:r>
              <a:rPr lang="zh-TW" dirty="0" smtClean="0"/>
              <a:t>圖示以</a:t>
            </a:r>
            <a:r>
              <a:rPr lang="zh-TW" dirty="0"/>
              <a:t>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06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</a:t>
            </a:r>
            <a:r>
              <a:rPr lang="zh-TW" dirty="0" smtClean="0"/>
              <a:t>圖示以</a:t>
            </a:r>
            <a:r>
              <a:rPr lang="zh-TW" dirty="0"/>
              <a:t>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83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</a:t>
            </a:r>
            <a:r>
              <a:rPr lang="zh-TW" dirty="0" smtClean="0"/>
              <a:t>圖示以</a:t>
            </a:r>
            <a:r>
              <a:rPr lang="zh-TW" dirty="0"/>
              <a:t>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</a:t>
            </a:r>
            <a:r>
              <a:rPr lang="zh-TW" dirty="0" smtClean="0"/>
              <a:t>圖示以</a:t>
            </a:r>
            <a:r>
              <a:rPr lang="zh-TW" dirty="0"/>
              <a:t>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0530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2055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560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手繪多邊形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5" name="圖片預留位置 14" descr="要新增影像的空白預留位置。按一下預留位置，然後選取您要新增的影像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17" name="文字預留位置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18" name="手繪多邊形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9" name="圖片預留位置 18" descr="要新增影像的空白預留位置。按一下預留位置，然後選取您要新增的影像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20" name="文字預留位置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手繪多邊形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5" name="圖片預留位置 14" descr="要新增影像的空白預留位置。按一下預留位置，然後選取您要新增的影像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18" name="手繪多邊形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9" name="圖片預留位置 18" descr="要新增影像的空白預留位置。按一下預留位置，然後選取您要新增的影像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12" name="手繪多邊形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3" name="圖片預留位置 12" descr="要新增影像的空白預留位置。按一下預留位置，然後選取您要新增的影像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17" name="文字預留位置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五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8" name="手繪多邊形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9" name="圖片預留位置 8" descr="要新增影像的空白預留位置。按一下預留位置，然後選取您要新增的影像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10" name="手繪多邊形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1" name="圖片預留位置 10" descr="要新增影像的空白預留位置。按一下預留位置，然後選取您要新增的影像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12" name="手繪多邊形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3" name="圖片預留位置 12" descr="要新增影像的空白預留位置。按一下預留位置，然後選取您要新增的影像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14" name="手繪多邊形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5" name="圖片預留位置 14" descr="要新增影像的空白預留位置。按一下預留位置，然後選取您要新增的影像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20" name="手繪多邊形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21" name="圖片預留位置 20" descr="要新增影像的空白預留位置。按一下預留位置，然後選取您要新增的影像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EDA580-7684-4325-91FA-84060BADCAFA}" type="datetime2">
              <a:rPr lang="zh-TW" altLang="en-US" smtClean="0"/>
              <a:pPr/>
              <a:t>2021年8月21日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F4434E-16C8-4491-BCB9-51326E89E6D7}" type="datetime2">
              <a:rPr lang="zh-TW" altLang="en-US" smtClean="0"/>
              <a:pPr/>
              <a:t>2021年8月21日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2A3791-20D3-465F-9D37-A24388DA7900}" type="datetime2">
              <a:rPr lang="zh-TW" altLang="en-US" smtClean="0"/>
              <a:pPr/>
              <a:t>2021年8月21日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47C788-9A9B-4D5B-A672-1557A016884B}" type="datetime2">
              <a:rPr lang="zh-TW" altLang="en-US" smtClean="0"/>
              <a:pPr/>
              <a:t>2021年8月21日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B2F671-CB56-482C-A874-6DD0D30B0AD9}" type="datetime2">
              <a:rPr lang="zh-TW" altLang="en-US" smtClean="0"/>
              <a:pPr/>
              <a:t>2021年8月21日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7615FAB-A8F2-4CD7-9B7C-B3A6E3F400B6}" type="datetime2">
              <a:rPr lang="zh-TW" altLang="en-US" smtClean="0"/>
              <a:pPr/>
              <a:t>2021年8月21日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49FEC1-D4F1-4EFD-9D6B-F727A22DB7DC}" type="datetime2">
              <a:rPr lang="zh-TW" altLang="en-US" smtClean="0"/>
              <a:pPr/>
              <a:t>2021年8月21日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5AF0BB-8303-4DE7-B128-896C5E841516}" type="datetime2">
              <a:rPr lang="zh-TW" altLang="en-US" smtClean="0"/>
              <a:pPr/>
              <a:t>2021年8月21日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手繪多邊形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12" name="圖片預留位置 11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E46F13A-9C43-4FED-B8D2-D4D3E35C462C}" type="datetime2">
              <a:rPr lang="zh-TW" altLang="en-US" smtClean="0"/>
              <a:pPr/>
              <a:t>2021年8月21日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1838893D-8C29-44BD-A3B2-9EB053370F25}" type="datetime2">
              <a:rPr lang="zh-TW" altLang="en-US" smtClean="0"/>
              <a:pPr/>
              <a:t>2021年8月21日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289D71E3-7D81-4C24-B9D8-6B108755C64C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p:transition spd="slow">
    <p:wipe/>
    <p:sndAc>
      <p:stSnd>
        <p:snd r:embed="rId16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2.&#12298;&#32005;&#32160;&#29128;%20Traffic%20Light&#12299;&#23448;&#26041;&#29256;&#21205;&#30059;MV%20&#20818;&#31461;&#20132;&#36890;&#23433;&#20840;&#65372;&#20132;&#36890;&#23433;&#20840;&#27468;&#26354;&#65372;&#22291;&#20180;&#33287;&#23567;&#40179;&#26792;&#20818;&#31461;.mp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hyperlink" Target="2.&#12298;&#32005;&#32160;&#29128;%20Traffic%20Light&#12299;&#23448;&#26041;&#29256;&#21205;&#30059;MV%20&#20818;&#31461;&#20132;&#36890;&#23433;&#20840;&#65372;&#20132;&#36890;&#23433;&#20840;&#27468;&#26354;&#65372;&#22291;&#20180;&#33287;&#23567;&#40179;&#26792;&#20818;&#31461;.mp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3.&#20132;&#36890;&#25351;&#25582;&#25163;&#21218;&#31687;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hyperlink" Target="4.2-2&#25105;&#30475;&#24471;&#35211;&#24744;&#65292;&#24744;&#30475;&#24471;&#35211;&#25105;%20&#35731;&#20818;&#31461;&#34987;&#28165;&#26970;&#30475;&#35211;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63552" y="609600"/>
            <a:ext cx="6481936" cy="1828800"/>
          </a:xfrm>
        </p:spPr>
        <p:txBody>
          <a:bodyPr rtlCol="0"/>
          <a:lstStyle/>
          <a:p>
            <a:pPr rtl="0"/>
            <a:r>
              <a:rPr lang="zh-TW" altLang="en-US" sz="6000" b="1" dirty="0" smtClean="0">
                <a:solidFill>
                  <a:srgbClr val="0000FF"/>
                </a:solidFill>
                <a:latin typeface="+mn-ea"/>
                <a:ea typeface="+mn-ea"/>
                <a:sym typeface="Arial" panose="020B0604020202020204" pitchFamily="34" charset="0"/>
              </a:rPr>
              <a:t>安全上學一把罩</a:t>
            </a:r>
            <a:r>
              <a:rPr lang="en-US" altLang="zh-TW" dirty="0" smtClean="0">
                <a:latin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en-US" altLang="zh-TW" dirty="0" smtClean="0">
                <a:latin typeface="Arial" panose="020B0604020202020204" pitchFamily="34" charset="0"/>
                <a:sym typeface="Arial" panose="020B0604020202020204" pitchFamily="34" charset="0"/>
              </a:rPr>
            </a:br>
            <a:endParaRPr lang="zh-TW" altLang="en-US" dirty="0">
              <a:latin typeface="Arial" panose="020B0604020202020204" pitchFamily="34" charset="0"/>
              <a:ea typeface="細明體" panose="02020509000000000000" pitchFamily="49" charset="-120"/>
              <a:sym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922096" cy="774576"/>
          </a:xfrm>
        </p:spPr>
        <p:txBody>
          <a:bodyPr rtlCol="0"/>
          <a:lstStyle/>
          <a:p>
            <a:r>
              <a:rPr lang="en-US" altLang="zh-TW" dirty="0">
                <a:hlinkClick r:id="rId4" action="ppaction://hlinkfile"/>
              </a:rPr>
              <a:t>《</a:t>
            </a:r>
            <a:r>
              <a:rPr lang="zh-TW" altLang="en-US" dirty="0">
                <a:hlinkClick r:id="rId4" action="ppaction://hlinkfile"/>
              </a:rPr>
              <a:t>紅綠燈 </a:t>
            </a:r>
            <a:r>
              <a:rPr lang="en-US" altLang="zh-TW" dirty="0">
                <a:hlinkClick r:id="rId4" action="ppaction://hlinkfile"/>
              </a:rPr>
              <a:t>Traffic Light</a:t>
            </a:r>
            <a:r>
              <a:rPr lang="en-US" altLang="zh-TW" dirty="0" smtClean="0">
                <a:hlinkClick r:id="rId4" action="ppaction://hlinkfile"/>
              </a:rPr>
              <a:t>》</a:t>
            </a:r>
            <a:r>
              <a:rPr lang="zh-TW" altLang="en-US" dirty="0" smtClean="0">
                <a:hlinkClick r:id="rId4" action="ppaction://hlinkfile"/>
              </a:rPr>
              <a:t>兒童交通安全｜</a:t>
            </a:r>
            <a:r>
              <a:rPr lang="zh-TW" altLang="en-US" dirty="0">
                <a:hlinkClick r:id="rId4" action="ppaction://hlinkfile"/>
              </a:rPr>
              <a:t>圓仔與小</a:t>
            </a:r>
            <a:r>
              <a:rPr lang="zh-TW" altLang="en-US" dirty="0" smtClean="0">
                <a:hlinkClick r:id="rId4" action="ppaction://hlinkfile"/>
              </a:rPr>
              <a:t>鳳梨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21"/>
          <a:stretch/>
        </p:blipFill>
        <p:spPr>
          <a:xfrm>
            <a:off x="6463914" y="3601486"/>
            <a:ext cx="648073" cy="905780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18501"/>
          <a:stretch/>
        </p:blipFill>
        <p:spPr>
          <a:xfrm>
            <a:off x="922016" y="2261806"/>
            <a:ext cx="5029968" cy="2679361"/>
          </a:xfrm>
          <a:prstGeom prst="rect">
            <a:avLst/>
          </a:prstGeom>
        </p:spPr>
      </p:pic>
      <p:pic>
        <p:nvPicPr>
          <p:cNvPr id="19" name="圖片版面配置區 18"/>
          <p:cNvPicPr>
            <a:picLocks noGrp="1" noChangeAspect="1"/>
          </p:cNvPicPr>
          <p:nvPr>
            <p:ph type="pic" sz="quarter" idx="1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6" r="10136"/>
          <a:stretch>
            <a:fillRect/>
          </a:stretch>
        </p:blipFill>
        <p:spPr>
          <a:xfrm>
            <a:off x="6373619" y="996685"/>
            <a:ext cx="2859951" cy="1875646"/>
          </a:xfrm>
        </p:spPr>
      </p:pic>
      <p:sp>
        <p:nvSpPr>
          <p:cNvPr id="18" name="標題 1"/>
          <p:cNvSpPr txBox="1">
            <a:spLocks/>
          </p:cNvSpPr>
          <p:nvPr/>
        </p:nvSpPr>
        <p:spPr>
          <a:xfrm>
            <a:off x="745385" y="996685"/>
            <a:ext cx="5206599" cy="17727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j-cs"/>
              </a:defRPr>
            </a:lvl1pPr>
          </a:lstStyle>
          <a:p>
            <a:r>
              <a:rPr lang="zh-TW" altLang="en-US" sz="6000" b="1" dirty="0" smtClean="0">
                <a:solidFill>
                  <a:srgbClr val="0000FF"/>
                </a:solidFill>
                <a:latin typeface="+mn-ea"/>
                <a:ea typeface="+mn-ea"/>
                <a:sym typeface="Arial" panose="020B0604020202020204" pitchFamily="34" charset="0"/>
              </a:rPr>
              <a:t>安全上學一把罩</a:t>
            </a:r>
            <a:r>
              <a:rPr lang="en-US" altLang="zh-TW" dirty="0" smtClean="0">
                <a:latin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en-US" altLang="zh-TW" dirty="0" smtClean="0">
                <a:latin typeface="Arial" panose="020B0604020202020204" pitchFamily="34" charset="0"/>
                <a:sym typeface="Arial" panose="020B0604020202020204" pitchFamily="34" charset="0"/>
              </a:rPr>
            </a:br>
            <a:endParaRPr lang="zh-TW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032104" y="3515767"/>
            <a:ext cx="27775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我看得見</a:t>
            </a:r>
            <a:r>
              <a:rPr lang="zh-TW" altLang="en-US" sz="32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您</a:t>
            </a:r>
            <a:endParaRPr lang="en-US" altLang="zh-TW" sz="32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您</a:t>
            </a:r>
            <a:r>
              <a:rPr lang="zh-TW" altLang="en-US" sz="32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看得見我 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副標題 2"/>
          <p:cNvSpPr txBox="1">
            <a:spLocks/>
          </p:cNvSpPr>
          <p:nvPr/>
        </p:nvSpPr>
        <p:spPr>
          <a:xfrm>
            <a:off x="1343472" y="5013176"/>
            <a:ext cx="4536504" cy="774576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>
                <a:hlinkClick r:id="rId7" action="ppaction://hlinkfile"/>
              </a:rPr>
              <a:t>《</a:t>
            </a:r>
            <a:r>
              <a:rPr lang="zh-TW" altLang="en-US" sz="1200" dirty="0" smtClean="0">
                <a:hlinkClick r:id="rId7" action="ppaction://hlinkfile"/>
              </a:rPr>
              <a:t>紅綠燈 </a:t>
            </a:r>
            <a:r>
              <a:rPr lang="en-US" altLang="zh-TW" sz="1200" dirty="0" smtClean="0">
                <a:hlinkClick r:id="rId7" action="ppaction://hlinkfile"/>
              </a:rPr>
              <a:t>Traffic Light》</a:t>
            </a:r>
            <a:r>
              <a:rPr lang="zh-TW" altLang="en-US" sz="1200" dirty="0" smtClean="0">
                <a:hlinkClick r:id="rId7" action="ppaction://hlinkfile"/>
              </a:rPr>
              <a:t>兒童交通安全｜圓仔與小鳳梨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5400" b="1" dirty="0" smtClean="0">
                <a:solidFill>
                  <a:srgbClr val="0000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一、認識交通指揮手勢</a:t>
            </a:r>
            <a:endParaRPr lang="zh-TW" altLang="en-US" sz="5400" b="1" dirty="0">
              <a:solidFill>
                <a:srgbClr val="0000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文字預留位置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r>
              <a:rPr lang="zh-TW" altLang="en-US" dirty="0"/>
              <a:t>交通指揮手勢</a:t>
            </a:r>
            <a:r>
              <a:rPr lang="zh-TW" altLang="en-US" dirty="0" smtClean="0"/>
              <a:t>篇</a:t>
            </a:r>
            <a:endParaRPr lang="en-US" altLang="zh-TW" dirty="0" smtClean="0"/>
          </a:p>
          <a:p>
            <a:r>
              <a:rPr lang="en-US" altLang="zh-TW" dirty="0" smtClean="0">
                <a:hlinkClick r:id="rId4" action="ppaction://hlinkfile"/>
              </a:rPr>
              <a:t>3.</a:t>
            </a:r>
            <a:r>
              <a:rPr lang="zh-TW" altLang="en-US" dirty="0" smtClean="0">
                <a:hlinkClick r:id="rId4" action="ppaction://hlinkfile"/>
              </a:rPr>
              <a:t>交通指揮手勢篇</a:t>
            </a:r>
            <a:r>
              <a:rPr lang="en-US" altLang="zh-TW" dirty="0" smtClean="0">
                <a:hlinkClick r:id="rId4" action="ppaction://hlinkfile"/>
              </a:rPr>
              <a:t>.mp4</a:t>
            </a:r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843189"/>
              </p:ext>
            </p:extLst>
          </p:nvPr>
        </p:nvGraphicFramePr>
        <p:xfrm>
          <a:off x="1055440" y="1988840"/>
          <a:ext cx="5184576" cy="27086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2288"/>
                <a:gridCol w="2592288"/>
              </a:tblGrid>
              <a:tr h="2708647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2107046"/>
            <a:ext cx="1784118" cy="236829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1988840"/>
            <a:ext cx="1921894" cy="255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zh-TW" altLang="en-US" sz="5400" b="1" dirty="0">
                <a:solidFill>
                  <a:srgbClr val="0000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二</a:t>
            </a:r>
            <a:r>
              <a:rPr lang="zh-TW" altLang="en-US" sz="5400" b="1" dirty="0" smtClean="0">
                <a:solidFill>
                  <a:srgbClr val="0000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、</a:t>
            </a:r>
            <a:r>
              <a:rPr lang="zh-TW" altLang="en-US" sz="5400" b="1" dirty="0">
                <a:solidFill>
                  <a:srgbClr val="0000FF"/>
                </a:solidFill>
              </a:rPr>
              <a:t>我看得見您，您看得見我 </a:t>
            </a:r>
            <a:endParaRPr lang="zh-TW" altLang="en-US" sz="5400" b="1" dirty="0">
              <a:solidFill>
                <a:srgbClr val="0000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文字預留位置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r>
              <a:rPr lang="zh-TW" altLang="en-US" dirty="0" smtClean="0"/>
              <a:t>讓</a:t>
            </a:r>
            <a:r>
              <a:rPr lang="zh-TW" altLang="en-US" dirty="0"/>
              <a:t>兒童被清楚</a:t>
            </a:r>
            <a:r>
              <a:rPr lang="zh-TW" altLang="en-US" dirty="0" smtClean="0"/>
              <a:t>看見</a:t>
            </a:r>
            <a:endParaRPr lang="en-US" altLang="zh-TW" dirty="0" smtClean="0"/>
          </a:p>
          <a:p>
            <a:r>
              <a:rPr lang="en-US" altLang="zh-TW" dirty="0" smtClean="0">
                <a:hlinkClick r:id="rId4" action="ppaction://hlinkfile"/>
              </a:rPr>
              <a:t>4.2-2</a:t>
            </a:r>
            <a:r>
              <a:rPr lang="zh-TW" altLang="en-US" dirty="0" smtClean="0">
                <a:hlinkClick r:id="rId4" action="ppaction://hlinkfile"/>
              </a:rPr>
              <a:t>我看得見您，您看得見我 讓兒童被清楚看見</a:t>
            </a:r>
            <a:r>
              <a:rPr lang="en-US" altLang="zh-TW" dirty="0" smtClean="0">
                <a:hlinkClick r:id="rId4" action="ppaction://hlinkfile"/>
              </a:rPr>
              <a:t>.mp4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r="57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3899460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預留位置 2"/>
          <p:cNvSpPr>
            <a:spLocks noGrp="1"/>
          </p:cNvSpPr>
          <p:nvPr>
            <p:ph type="body" sz="half" idx="2"/>
          </p:nvPr>
        </p:nvSpPr>
        <p:spPr>
          <a:xfrm>
            <a:off x="7032104" y="2204864"/>
            <a:ext cx="4680520" cy="2736304"/>
          </a:xfrm>
        </p:spPr>
        <p:txBody>
          <a:bodyPr rtlCol="0">
            <a:noAutofit/>
          </a:bodyPr>
          <a:lstStyle/>
          <a:p>
            <a:pPr rtl="0"/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*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兒童穿越馬路時，需</a:t>
            </a:r>
            <a:endParaRPr lang="en-US" altLang="zh-TW" sz="3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  <a:p>
            <a:pPr rtl="0"/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 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要注意的</a:t>
            </a:r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六個方法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，</a:t>
            </a:r>
            <a:endParaRPr lang="en-US" altLang="zh-TW" sz="3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  <a:p>
            <a:pPr rtl="0"/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 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請你想一想，和同學</a:t>
            </a:r>
            <a:endParaRPr lang="en-US" altLang="zh-TW" sz="3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  <a:p>
            <a:pPr rtl="0"/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 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討論一下，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大家一起</a:t>
            </a:r>
            <a:endParaRPr lang="en-US" altLang="zh-TW" sz="36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  <a:p>
            <a:pPr rtl="0"/>
            <a:r>
              <a:rPr lang="en-US" altLang="zh-TW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 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來解答</a:t>
            </a:r>
            <a:endParaRPr lang="zh-TW" altLang="en-US" sz="36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006022" y="404664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j-cs"/>
              </a:defRPr>
            </a:lvl1pPr>
          </a:lstStyle>
          <a:p>
            <a:r>
              <a:rPr lang="zh-TW" altLang="en-US" sz="5400" b="1" dirty="0" smtClean="0">
                <a:solidFill>
                  <a:srgbClr val="0000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三、</a:t>
            </a:r>
            <a:r>
              <a:rPr lang="zh-TW" altLang="en-US" sz="5400" b="1" dirty="0" smtClean="0">
                <a:solidFill>
                  <a:srgbClr val="0000FF"/>
                </a:solidFill>
              </a:rPr>
              <a:t>安全一把罩－大家來解答</a:t>
            </a:r>
            <a:endParaRPr lang="zh-TW" altLang="en-US" sz="5400" b="1" dirty="0">
              <a:solidFill>
                <a:srgbClr val="0000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r="5751"/>
          <a:stretch>
            <a:fillRect/>
          </a:stretch>
        </p:blipFill>
        <p:spPr>
          <a:xfrm>
            <a:off x="1006022" y="1874520"/>
            <a:ext cx="5193089" cy="2937510"/>
          </a:xfrm>
        </p:spPr>
      </p:pic>
    </p:spTree>
    <p:extLst>
      <p:ext uri="{BB962C8B-B14F-4D97-AF65-F5344CB8AC3E}">
        <p14:creationId xmlns:p14="http://schemas.microsoft.com/office/powerpoint/2010/main" val="122687029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3011487"/>
            <a:ext cx="1380427" cy="1832426"/>
          </a:xfrm>
          <a:prstGeom prst="rect">
            <a:avLst/>
          </a:prstGeom>
        </p:spPr>
      </p:pic>
      <p:sp>
        <p:nvSpPr>
          <p:cNvPr id="10" name="文字預留位置 3"/>
          <p:cNvSpPr>
            <a:spLocks noGrp="1"/>
          </p:cNvSpPr>
          <p:nvPr>
            <p:ph type="body" sz="quarter" idx="14"/>
          </p:nvPr>
        </p:nvSpPr>
        <p:spPr>
          <a:xfrm>
            <a:off x="1127448" y="1473478"/>
            <a:ext cx="3566160" cy="2087780"/>
          </a:xfrm>
        </p:spPr>
        <p:txBody>
          <a:bodyPr rtlCol="0">
            <a:normAutofit fontScale="70000" lnSpcReduction="20000"/>
          </a:bodyPr>
          <a:lstStyle/>
          <a:p>
            <a:endParaRPr lang="en-US" altLang="zh-TW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Arial" panose="020B0604020202020204" pitchFamily="34" charset="0"/>
            </a:endParaRPr>
          </a:p>
          <a:p>
            <a:r>
              <a:rPr lang="zh-TW" altLang="zh-TW" sz="33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</a:t>
            </a:r>
            <a:r>
              <a:rPr lang="zh-TW" altLang="zh-TW" sz="33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自己能被駕駛從夠遠</a:t>
            </a:r>
            <a:r>
              <a:rPr lang="zh-TW" altLang="zh-TW" sz="33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endParaRPr lang="en-US" altLang="zh-TW" sz="33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3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地方</a:t>
            </a:r>
            <a:r>
              <a:rPr lang="zh-TW" altLang="zh-TW" sz="33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看見，不從駕駛</a:t>
            </a:r>
            <a:r>
              <a:rPr lang="zh-TW" altLang="zh-TW" sz="33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視線</a:t>
            </a:r>
            <a:r>
              <a:rPr lang="zh-TW" altLang="en-US" sz="33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33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3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被擋住的地方</a:t>
            </a:r>
            <a:r>
              <a:rPr lang="zh-TW" altLang="zh-TW" sz="33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走出。</a:t>
            </a:r>
            <a:endParaRPr lang="zh-TW" altLang="en-US" sz="33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131" y="2954014"/>
            <a:ext cx="1467020" cy="1947372"/>
          </a:xfrm>
          <a:prstGeom prst="rect">
            <a:avLst/>
          </a:prstGeom>
        </p:spPr>
      </p:pic>
      <p:sp>
        <p:nvSpPr>
          <p:cNvPr id="15" name="文字預留位置 3"/>
          <p:cNvSpPr>
            <a:spLocks noGrp="1"/>
          </p:cNvSpPr>
          <p:nvPr>
            <p:ph type="body" sz="quarter" idx="14"/>
          </p:nvPr>
        </p:nvSpPr>
        <p:spPr>
          <a:xfrm>
            <a:off x="5519936" y="1772816"/>
            <a:ext cx="3888432" cy="1512168"/>
          </a:xfrm>
        </p:spPr>
        <p:txBody>
          <a:bodyPr rtlCol="0">
            <a:normAutofit lnSpcReduction="10000"/>
          </a:bodyPr>
          <a:lstStyle/>
          <a:p>
            <a:r>
              <a:rPr lang="zh-TW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駕駛能夠預期的地方</a:t>
            </a:r>
            <a:r>
              <a:rPr lang="zh-TW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穿越</a:t>
            </a: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道路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，像是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有交通</a:t>
            </a:r>
            <a:r>
              <a:rPr lang="zh-TW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號誌或</a:t>
            </a: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有行人穿越道線</a:t>
            </a:r>
            <a:r>
              <a:rPr lang="zh-TW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的地方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18" name="文字預留位置 3"/>
          <p:cNvSpPr>
            <a:spLocks noGrp="1"/>
          </p:cNvSpPr>
          <p:nvPr>
            <p:ph type="body" sz="quarter" idx="14"/>
          </p:nvPr>
        </p:nvSpPr>
        <p:spPr>
          <a:xfrm>
            <a:off x="1271464" y="1318156"/>
            <a:ext cx="3566160" cy="548425"/>
          </a:xfrm>
        </p:spPr>
        <p:txBody>
          <a:bodyPr rtlCol="0">
            <a:normAutofit fontScale="92500" lnSpcReduction="10000"/>
          </a:bodyPr>
          <a:lstStyle/>
          <a:p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Arial" panose="020B0604020202020204" pitchFamily="34" charset="0"/>
              </a:rPr>
              <a:t>方法</a:t>
            </a:r>
            <a:r>
              <a:rPr lang="zh-TW" alt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Arial" panose="020B0604020202020204" pitchFamily="34" charset="0"/>
              </a:rPr>
              <a:t>一</a:t>
            </a:r>
            <a:endParaRPr lang="en-US" altLang="zh-TW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Arial" panose="020B0604020202020204" pitchFamily="34" charset="0"/>
            </a:endParaRPr>
          </a:p>
        </p:txBody>
      </p:sp>
      <p:sp>
        <p:nvSpPr>
          <p:cNvPr id="19" name="文字預留位置 3"/>
          <p:cNvSpPr>
            <a:spLocks noGrp="1"/>
          </p:cNvSpPr>
          <p:nvPr>
            <p:ph type="body" sz="quarter" idx="14"/>
          </p:nvPr>
        </p:nvSpPr>
        <p:spPr>
          <a:xfrm>
            <a:off x="5663952" y="1224391"/>
            <a:ext cx="3566160" cy="548425"/>
          </a:xfrm>
        </p:spPr>
        <p:txBody>
          <a:bodyPr rtlCol="0">
            <a:normAutofit fontScale="92500" lnSpcReduction="10000"/>
          </a:bodyPr>
          <a:lstStyle/>
          <a:p>
            <a:r>
              <a:rPr lang="zh-TW" alt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Arial" panose="020B0604020202020204" pitchFamily="34" charset="0"/>
              </a:rPr>
              <a:t>方法</a:t>
            </a: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Arial" panose="020B0604020202020204" pitchFamily="34" charset="0"/>
              </a:rPr>
              <a:t>二</a:t>
            </a:r>
            <a:endParaRPr lang="en-US" altLang="zh-TW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預留位置 10" descr="一個在繩索吊床上的男孩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/>
        </p:blipFill>
        <p:spPr/>
      </p:pic>
      <p:sp>
        <p:nvSpPr>
          <p:cNvPr id="12" name="矩形 11"/>
          <p:cNvSpPr/>
          <p:nvPr/>
        </p:nvSpPr>
        <p:spPr>
          <a:xfrm>
            <a:off x="1309174" y="815988"/>
            <a:ext cx="233855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Arial" panose="020B0604020202020204" pitchFamily="34" charset="0"/>
              </a:rPr>
              <a:t>方法三</a:t>
            </a:r>
            <a:endParaRPr lang="en-US" altLang="zh-TW" sz="5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Arial" panose="020B0604020202020204" pitchFamily="34" charset="0"/>
            </a:endParaRPr>
          </a:p>
          <a:p>
            <a:endParaRPr lang="en-US" altLang="zh-TW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TW" dirty="0" smtClean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TW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TW" dirty="0" smtClean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35247" y="0"/>
            <a:ext cx="46805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Arial" panose="020B0604020202020204" pitchFamily="34" charset="0"/>
            </a:endParaRPr>
          </a:p>
          <a:p>
            <a:r>
              <a:rPr lang="zh-TW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穿戴</a:t>
            </a:r>
            <a:r>
              <a:rPr lang="zh-TW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亮色衣物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如亮色</a:t>
            </a:r>
            <a:r>
              <a:rPr lang="zh-TW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衣服</a:t>
            </a:r>
            <a:r>
              <a:rPr lang="zh-TW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、帽子、雨具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或反光配備，提升自己的能見度。</a:t>
            </a:r>
            <a:endParaRPr lang="en-US" altLang="zh-TW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TW" dirty="0" smtClean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TW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TW" dirty="0" smtClean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15" name="圖片版面配置區 12"/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5" b="21165"/>
          <a:stretch>
            <a:fillRect/>
          </a:stretch>
        </p:blipFill>
        <p:spPr/>
      </p:pic>
      <p:pic>
        <p:nvPicPr>
          <p:cNvPr id="16" name="圖片版面配置區 13"/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5" b="21165"/>
          <a:stretch>
            <a:fillRect/>
          </a:stretch>
        </p:blipFill>
        <p:spPr>
          <a:xfrm>
            <a:off x="1026294" y="4581128"/>
            <a:ext cx="2752545" cy="1587658"/>
          </a:xfrm>
        </p:spPr>
      </p:pic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71664" y="1052736"/>
            <a:ext cx="7315200" cy="2764904"/>
          </a:xfrm>
        </p:spPr>
        <p:txBody>
          <a:bodyPr rtlCol="0">
            <a:normAutofit fontScale="90000"/>
          </a:bodyPr>
          <a:lstStyle/>
          <a:p>
            <a:r>
              <a:rPr lang="en-US" altLang="zh-TW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zh-TW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從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直線路段穿越道路，讓駕駛人提早看見你。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128864" y="-603448"/>
            <a:ext cx="3600400" cy="27649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j-cs"/>
              </a:defRPr>
            </a:lvl1pPr>
          </a:lstStyle>
          <a:p>
            <a:r>
              <a:rPr lang="en-US" altLang="zh-TW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zh-TW" altLang="en-US" sz="5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Arial" panose="020B0604020202020204" pitchFamily="34" charset="0"/>
              </a:rPr>
              <a:t>方法四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64683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52800" y="620688"/>
            <a:ext cx="7315200" cy="1237456"/>
          </a:xfrm>
        </p:spPr>
        <p:txBody>
          <a:bodyPr rtlCol="0">
            <a:normAutofit/>
          </a:bodyPr>
          <a:lstStyle/>
          <a:p>
            <a:r>
              <a:rPr lang="zh-TW" alt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Arial" panose="020B0604020202020204" pitchFamily="34" charset="0"/>
              </a:rPr>
              <a:t>方法五</a:t>
            </a:r>
            <a:endParaRPr lang="zh-TW" altLang="en-US" sz="54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071664" y="2564904"/>
            <a:ext cx="6336704" cy="2304256"/>
          </a:xfrm>
        </p:spPr>
        <p:txBody>
          <a:bodyPr rtlCol="0">
            <a:normAutofit/>
          </a:bodyPr>
          <a:lstStyle/>
          <a:p>
            <a:r>
              <a:rPr lang="zh-TW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</a:t>
            </a:r>
            <a:r>
              <a:rPr lang="zh-TW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駕駛人有足夠時間</a:t>
            </a:r>
            <a:r>
              <a:rPr lang="zh-TW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看見你，</a:t>
            </a:r>
            <a:endParaRPr lang="en-US" altLang="zh-TW" sz="4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</a:t>
            </a:r>
            <a:r>
              <a:rPr lang="zh-TW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從路邊突然衝進</a:t>
            </a:r>
            <a:r>
              <a:rPr lang="zh-TW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道路</a:t>
            </a:r>
            <a:r>
              <a:rPr lang="zh-TW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Arial" panose="020B0604020202020204" pitchFamily="34" charset="0"/>
              <a:ea typeface="細明體" panose="02020509000000000000" pitchFamily="49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959352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927648" y="1772816"/>
            <a:ext cx="7056784" cy="2016224"/>
          </a:xfrm>
        </p:spPr>
        <p:txBody>
          <a:bodyPr rtlCol="0">
            <a:normAutofit/>
          </a:bodyPr>
          <a:lstStyle/>
          <a:p>
            <a:r>
              <a:rPr lang="zh-TW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穿越道路時，高舉手臂並揮動手臂</a:t>
            </a:r>
            <a:r>
              <a:rPr lang="zh-TW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引起</a:t>
            </a:r>
            <a:r>
              <a:rPr lang="zh-TW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駕駛人注意你</a:t>
            </a:r>
            <a:r>
              <a:rPr lang="zh-TW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925990" y="260648"/>
            <a:ext cx="7315200" cy="12374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j-cs"/>
              </a:defRPr>
            </a:lvl1pPr>
          </a:lstStyle>
          <a:p>
            <a:r>
              <a:rPr lang="zh-TW" alt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Arial" panose="020B0604020202020204" pitchFamily="34" charset="0"/>
              </a:rPr>
              <a:t>方法六</a:t>
            </a:r>
            <a:endParaRPr lang="zh-TW" altLang="en-US" sz="54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兒童朋友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153_TF03896101.potx" id="{6A3A4BDE-38F3-481F-95FA-0BBF6CA84F65}" vid="{124C5BAE-A73E-45D1-9C79-D966FFA50C0E}"/>
    </a:ext>
  </a:extLst>
</a:theme>
</file>

<file path=ppt/theme/theme2.xml><?xml version="1.0" encoding="utf-8"?>
<a:theme xmlns:a="http://schemas.openxmlformats.org/drawingml/2006/main" name="Office 佈景主題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http://purl.org/dc/terms/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校園兒童教育簡報，相簿 (寬螢幕)</Template>
  <TotalTime>158</TotalTime>
  <Words>467</Words>
  <Application>Microsoft Office PowerPoint</Application>
  <PresentationFormat>寬螢幕</PresentationFormat>
  <Paragraphs>58</Paragraphs>
  <Slides>10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細明體</vt:lpstr>
      <vt:lpstr>微軟正黑體</vt:lpstr>
      <vt:lpstr>新細明體</vt:lpstr>
      <vt:lpstr>標楷體</vt:lpstr>
      <vt:lpstr>Arial</vt:lpstr>
      <vt:lpstr>Calibri</vt:lpstr>
      <vt:lpstr>Times New Roman</vt:lpstr>
      <vt:lpstr>兒童朋友 16x9</vt:lpstr>
      <vt:lpstr>安全上學一把罩 </vt:lpstr>
      <vt:lpstr>一、認識交通指揮手勢</vt:lpstr>
      <vt:lpstr>二、我看得見您，您看得見我 </vt:lpstr>
      <vt:lpstr>PowerPoint 簡報</vt:lpstr>
      <vt:lpstr>PowerPoint 簡報</vt:lpstr>
      <vt:lpstr>PowerPoint 簡報</vt:lpstr>
      <vt:lpstr>  從直線路段穿越道路，讓駕駛人提早看見你。 </vt:lpstr>
      <vt:lpstr>方法五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gtolj</dc:creator>
  <cp:keywords/>
  <cp:lastModifiedBy>gtoljs</cp:lastModifiedBy>
  <cp:revision>32</cp:revision>
  <dcterms:created xsi:type="dcterms:W3CDTF">2021-08-18T14:29:34Z</dcterms:created>
  <dcterms:modified xsi:type="dcterms:W3CDTF">2021-08-21T07:48:21Z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