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62" r:id="rId5"/>
    <p:sldId id="281" r:id="rId6"/>
    <p:sldId id="282" r:id="rId7"/>
    <p:sldId id="288" r:id="rId8"/>
    <p:sldId id="289" r:id="rId9"/>
    <p:sldId id="283" r:id="rId10"/>
    <p:sldId id="274" r:id="rId11"/>
    <p:sldId id="284" r:id="rId12"/>
    <p:sldId id="287" r:id="rId13"/>
    <p:sldId id="260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41" autoAdjust="0"/>
    <p:restoredTop sz="94660"/>
  </p:normalViewPr>
  <p:slideViewPr>
    <p:cSldViewPr snapToGrid="0">
      <p:cViewPr varScale="1">
        <p:scale>
          <a:sx n="69" d="100"/>
          <a:sy n="69" d="100"/>
        </p:scale>
        <p:origin x="61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71BD-23CB-44CF-AD65-38775BEA27EC}" type="datetimeFigureOut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72DF-89AE-45DB-8C07-6C1A11170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766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71BD-23CB-44CF-AD65-38775BEA27EC}" type="datetimeFigureOut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72DF-89AE-45DB-8C07-6C1A11170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316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71BD-23CB-44CF-AD65-38775BEA27EC}" type="datetimeFigureOut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72DF-89AE-45DB-8C07-6C1A1117036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4298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71BD-23CB-44CF-AD65-38775BEA27EC}" type="datetimeFigureOut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72DF-89AE-45DB-8C07-6C1A11170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7399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71BD-23CB-44CF-AD65-38775BEA27EC}" type="datetimeFigureOut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72DF-89AE-45DB-8C07-6C1A1117036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199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71BD-23CB-44CF-AD65-38775BEA27EC}" type="datetimeFigureOut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72DF-89AE-45DB-8C07-6C1A11170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5528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71BD-23CB-44CF-AD65-38775BEA27EC}" type="datetimeFigureOut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72DF-89AE-45DB-8C07-6C1A11170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6476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71BD-23CB-44CF-AD65-38775BEA27EC}" type="datetimeFigureOut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72DF-89AE-45DB-8C07-6C1A11170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9168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71BD-23CB-44CF-AD65-38775BEA27EC}" type="datetimeFigureOut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72DF-89AE-45DB-8C07-6C1A11170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578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71BD-23CB-44CF-AD65-38775BEA27EC}" type="datetimeFigureOut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72DF-89AE-45DB-8C07-6C1A11170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7245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71BD-23CB-44CF-AD65-38775BEA27EC}" type="datetimeFigureOut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72DF-89AE-45DB-8C07-6C1A11170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03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71BD-23CB-44CF-AD65-38775BEA27EC}" type="datetimeFigureOut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72DF-89AE-45DB-8C07-6C1A11170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5345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71BD-23CB-44CF-AD65-38775BEA27EC}" type="datetimeFigureOut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72DF-89AE-45DB-8C07-6C1A11170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2100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71BD-23CB-44CF-AD65-38775BEA27EC}" type="datetimeFigureOut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72DF-89AE-45DB-8C07-6C1A11170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8816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71BD-23CB-44CF-AD65-38775BEA27EC}" type="datetimeFigureOut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72DF-89AE-45DB-8C07-6C1A11170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938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71BD-23CB-44CF-AD65-38775BEA27EC}" type="datetimeFigureOut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72DF-89AE-45DB-8C07-6C1A11170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290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171BD-23CB-44CF-AD65-38775BEA27EC}" type="datetimeFigureOut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8B572DF-89AE-45DB-8C07-6C1A11170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581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UrfLP_sy24&amp;ab_channel=TTVLIVE%E5%8F%B0%E8%A6%96%E7%9B%B4%E6%92%AD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youtube.com/watch?v=0Tu9_EWbexQ&amp;ab_channel=%E6%9D%B1%E6%A3%AE%E6%96%B0%E8%81%9ECH5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ldBApfIESY&amp;t=3s&amp;ab_channel=%E8%8F%AF%E8%A6%96%E6%96%B0%E8%81%9ECH52" TargetMode="External"/><Relationship Id="rId2" Type="http://schemas.openxmlformats.org/officeDocument/2006/relationships/hyperlink" Target="https://www.youtube.com/watch?v=ctnFylBU_SQ&amp;ab_channel=GTV%E5%85%AB%E5%A4%A7%E9%9B%BB%E8%A6%9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89hZWAPQ_uc&amp;ab_channel=TVBSNEW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eUQ9k02esw&amp;ab_channel=%E8%87%BA%E9%90%B5%E5%BD%B1%E9%9F%B3%E5%B0%88%E5%8D%8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b="12378"/>
          <a:stretch/>
        </p:blipFill>
        <p:spPr>
          <a:xfrm>
            <a:off x="-6133" y="0"/>
            <a:ext cx="12188888" cy="686959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8005"/>
            <a:ext cx="9144000" cy="1489432"/>
          </a:xfrm>
        </p:spPr>
        <p:txBody>
          <a:bodyPr>
            <a:normAutofit/>
          </a:bodyPr>
          <a:lstStyle/>
          <a:p>
            <a:r>
              <a:rPr lang="zh-TW" altLang="en-US" sz="8800" b="1" dirty="0" smtClean="0"/>
              <a:t>交通安全宣導</a:t>
            </a:r>
            <a:endParaRPr lang="zh-TW" alt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183520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單箭頭接點 4"/>
          <p:cNvCxnSpPr/>
          <p:nvPr/>
        </p:nvCxnSpPr>
        <p:spPr>
          <a:xfrm flipV="1">
            <a:off x="5309986" y="3839514"/>
            <a:ext cx="1303163" cy="9239"/>
          </a:xfrm>
          <a:prstGeom prst="straightConnector1">
            <a:avLst/>
          </a:prstGeom>
          <a:ln w="444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t="12783" b="13174"/>
          <a:stretch/>
        </p:blipFill>
        <p:spPr>
          <a:xfrm>
            <a:off x="0" y="2281380"/>
            <a:ext cx="5628230" cy="312550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t="12606" b="12916"/>
          <a:stretch/>
        </p:blipFill>
        <p:spPr>
          <a:xfrm>
            <a:off x="6613149" y="2290619"/>
            <a:ext cx="5578851" cy="3116268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>
          <a:xfrm>
            <a:off x="8835887" y="1023730"/>
            <a:ext cx="1123122" cy="95415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1878496" y="609599"/>
            <a:ext cx="10073358" cy="10437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buClr>
                <a:schemeClr val="tx1"/>
              </a:buClr>
            </a:pPr>
            <a:r>
              <a:rPr lang="zh-TW" altLang="en-US" sz="6000" b="1" dirty="0" smtClean="0">
                <a:solidFill>
                  <a:schemeClr val="tx1"/>
                </a:solidFill>
              </a:rPr>
              <a:t>平交道</a:t>
            </a:r>
            <a:r>
              <a:rPr lang="zh-TW" altLang="en-US" sz="6000" b="1" dirty="0">
                <a:solidFill>
                  <a:schemeClr val="tx1"/>
                </a:solidFill>
              </a:rPr>
              <a:t>要保持淨空</a:t>
            </a:r>
            <a:endParaRPr lang="en-US" altLang="zh-TW" sz="6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9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6000" b="1" dirty="0" smtClean="0">
                <a:solidFill>
                  <a:schemeClr val="tx1"/>
                </a:solidFill>
              </a:rPr>
              <a:t>4.</a:t>
            </a:r>
            <a:r>
              <a:rPr lang="zh-TW" altLang="en-US" sz="6000" b="1" dirty="0" smtClean="0">
                <a:solidFill>
                  <a:schemeClr val="tx1"/>
                </a:solidFill>
              </a:rPr>
              <a:t>警鈴響起，不可通過</a:t>
            </a:r>
            <a:endParaRPr lang="zh-TW" altLang="en-US" sz="6000" b="1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altLang="zh-TW" sz="3600" dirty="0">
                <a:solidFill>
                  <a:schemeClr val="tx1"/>
                </a:solidFill>
              </a:rPr>
              <a:t>"</a:t>
            </a:r>
            <a:r>
              <a:rPr lang="zh-TW" altLang="en-US" sz="3600" dirty="0">
                <a:solidFill>
                  <a:schemeClr val="tx1"/>
                </a:solidFill>
              </a:rPr>
              <a:t>噹噹</a:t>
            </a:r>
            <a:r>
              <a:rPr lang="en-US" altLang="zh-TW" sz="3600" dirty="0">
                <a:solidFill>
                  <a:schemeClr val="tx1"/>
                </a:solidFill>
              </a:rPr>
              <a:t>"</a:t>
            </a:r>
            <a:r>
              <a:rPr lang="zh-TW" altLang="en-US" sz="3600" dirty="0">
                <a:solidFill>
                  <a:schemeClr val="tx1"/>
                </a:solidFill>
              </a:rPr>
              <a:t>聲後</a:t>
            </a:r>
            <a:r>
              <a:rPr lang="en-US" altLang="zh-TW" sz="3600" dirty="0">
                <a:solidFill>
                  <a:schemeClr val="tx1"/>
                </a:solidFill>
              </a:rPr>
              <a:t>..</a:t>
            </a:r>
            <a:r>
              <a:rPr lang="zh-TW" altLang="en-US" sz="3600" dirty="0">
                <a:solidFill>
                  <a:schemeClr val="tx1"/>
                </a:solidFill>
              </a:rPr>
              <a:t>電聯車撞翻聯結車 </a:t>
            </a:r>
            <a:r>
              <a:rPr lang="en-US" altLang="zh-TW" sz="3600" dirty="0">
                <a:solidFill>
                  <a:schemeClr val="tx1"/>
                </a:solidFill>
              </a:rPr>
              <a:t>3</a:t>
            </a:r>
            <a:r>
              <a:rPr lang="zh-TW" altLang="en-US" sz="3600" dirty="0">
                <a:solidFill>
                  <a:schemeClr val="tx1"/>
                </a:solidFill>
              </a:rPr>
              <a:t>車廂</a:t>
            </a:r>
            <a:r>
              <a:rPr lang="zh-TW" altLang="en-US" sz="3600" dirty="0" smtClean="0">
                <a:solidFill>
                  <a:schemeClr val="tx1"/>
                </a:solidFill>
              </a:rPr>
              <a:t>出軌</a:t>
            </a:r>
            <a:endParaRPr lang="en-US" altLang="zh-TW" sz="3600" b="1" dirty="0" smtClean="0">
              <a:solidFill>
                <a:schemeClr val="tx1"/>
              </a:solidFill>
              <a:hlinkClick r:id="rId2"/>
            </a:endParaRPr>
          </a:p>
          <a:p>
            <a:pPr>
              <a:buClr>
                <a:schemeClr val="tx1"/>
              </a:buClr>
            </a:pPr>
            <a:r>
              <a:rPr lang="en-US" altLang="zh-TW" sz="3600" b="1" dirty="0" smtClean="0">
                <a:hlinkClick r:id="rId2"/>
              </a:rPr>
              <a:t>https</a:t>
            </a:r>
            <a:r>
              <a:rPr lang="en-US" altLang="zh-TW" sz="3600" b="1" dirty="0">
                <a:hlinkClick r:id="rId2"/>
              </a:rPr>
              <a:t>://</a:t>
            </a:r>
            <a:r>
              <a:rPr lang="en-US" altLang="zh-TW" sz="3600" b="1" dirty="0" smtClean="0">
                <a:hlinkClick r:id="rId2"/>
              </a:rPr>
              <a:t>www.youtube.com/watch?v=NUrfLP_sy24&amp;ab_channel=TTVLIVE%E5%8F%B0%E8%A6%96%E7%9B%B4%E6%92%AD</a:t>
            </a:r>
            <a:r>
              <a:rPr lang="en-US" altLang="zh-TW" sz="3600" b="1" dirty="0" smtClean="0"/>
              <a:t>                      </a:t>
            </a:r>
            <a:r>
              <a:rPr lang="en-US" altLang="zh-TW" sz="1600" b="1" dirty="0" smtClean="0"/>
              <a:t>2:04</a:t>
            </a:r>
            <a:endParaRPr lang="en-US" altLang="zh-TW" sz="3600" b="1" dirty="0" smtClean="0"/>
          </a:p>
          <a:p>
            <a:pPr>
              <a:buClr>
                <a:schemeClr val="tx1"/>
              </a:buClr>
            </a:pPr>
            <a:endParaRPr lang="en-US" altLang="zh-TW" sz="3600" b="1" dirty="0"/>
          </a:p>
        </p:txBody>
      </p:sp>
    </p:spTree>
    <p:extLst>
      <p:ext uri="{BB962C8B-B14F-4D97-AF65-F5344CB8AC3E}">
        <p14:creationId xmlns:p14="http://schemas.microsoft.com/office/powerpoint/2010/main" val="400533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039321" cy="1320800"/>
          </a:xfrm>
        </p:spPr>
        <p:txBody>
          <a:bodyPr>
            <a:normAutofit/>
          </a:bodyPr>
          <a:lstStyle/>
          <a:p>
            <a:pPr algn="ctr"/>
            <a:r>
              <a:rPr lang="en-US" altLang="zh-TW" sz="6000" b="1" dirty="0">
                <a:solidFill>
                  <a:schemeClr val="tx1"/>
                </a:solidFill>
              </a:rPr>
              <a:t>5.</a:t>
            </a:r>
            <a:r>
              <a:rPr lang="zh-TW" altLang="en-US" sz="6000" b="1" dirty="0">
                <a:solidFill>
                  <a:schemeClr val="tx1"/>
                </a:solidFill>
              </a:rPr>
              <a:t>緊急狀況</a:t>
            </a:r>
            <a:r>
              <a:rPr lang="en-US" altLang="zh-TW" sz="6000" b="1" dirty="0">
                <a:solidFill>
                  <a:schemeClr val="tx1"/>
                </a:solidFill>
              </a:rPr>
              <a:t>:</a:t>
            </a:r>
            <a:r>
              <a:rPr lang="zh-TW" altLang="en-US" sz="6000" b="1" dirty="0">
                <a:solidFill>
                  <a:schemeClr val="tx1"/>
                </a:solidFill>
              </a:rPr>
              <a:t> 一按二推三跑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3" y="2160589"/>
            <a:ext cx="8956193" cy="3085666"/>
          </a:xfrm>
        </p:spPr>
        <p:txBody>
          <a:bodyPr>
            <a:normAutofit fontScale="47500" lnSpcReduction="20000"/>
          </a:bodyPr>
          <a:lstStyle/>
          <a:p>
            <a:pPr>
              <a:buClr>
                <a:schemeClr val="tx1"/>
              </a:buClr>
            </a:pPr>
            <a:r>
              <a:rPr lang="zh-TW" altLang="en-US" sz="7600" dirty="0" smtClean="0">
                <a:solidFill>
                  <a:schemeClr val="tx1"/>
                </a:solidFill>
              </a:rPr>
              <a:t>困</a:t>
            </a:r>
            <a:r>
              <a:rPr lang="zh-TW" altLang="en-US" sz="7600" dirty="0">
                <a:solidFill>
                  <a:schemeClr val="tx1"/>
                </a:solidFill>
              </a:rPr>
              <a:t>平交道「快按緊急鈕」   </a:t>
            </a:r>
            <a:r>
              <a:rPr lang="zh-TW" altLang="en-US" sz="7600" dirty="0" smtClean="0">
                <a:solidFill>
                  <a:schemeClr val="tx1"/>
                </a:solidFill>
              </a:rPr>
              <a:t>                   若</a:t>
            </a:r>
            <a:r>
              <a:rPr lang="zh-TW" altLang="en-US" sz="7600" dirty="0">
                <a:solidFill>
                  <a:schemeClr val="tx1"/>
                </a:solidFill>
              </a:rPr>
              <a:t>發生事故賠償恐億</a:t>
            </a:r>
            <a:r>
              <a:rPr lang="zh-TW" altLang="en-US" sz="7600" dirty="0" smtClean="0">
                <a:solidFill>
                  <a:schemeClr val="tx1"/>
                </a:solidFill>
              </a:rPr>
              <a:t>起跳</a:t>
            </a:r>
            <a:endParaRPr lang="en-US" altLang="zh-TW" sz="7600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US" altLang="zh-TW" sz="7600" b="1" dirty="0" smtClean="0">
                <a:solidFill>
                  <a:schemeClr val="tx1"/>
                </a:solidFill>
                <a:hlinkClick r:id="rId2"/>
              </a:rPr>
              <a:t>https</a:t>
            </a:r>
            <a:r>
              <a:rPr lang="en-US" altLang="zh-TW" sz="7600" b="1" dirty="0">
                <a:solidFill>
                  <a:schemeClr val="tx1"/>
                </a:solidFill>
                <a:hlinkClick r:id="rId2"/>
              </a:rPr>
              <a:t>://www.youtube.com/watch?v=0Tu9_EWbexQ&amp;ab_channel=%E6%9D%B1%E6%A3%AE%E6%96%B0%E8%81%9ECH51</a:t>
            </a:r>
            <a:endParaRPr lang="en-US" altLang="zh-TW" sz="7600" b="1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endParaRPr lang="en-US" altLang="zh-TW" sz="3600" b="1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26" y="1565469"/>
            <a:ext cx="3346174" cy="529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1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6" y="1"/>
            <a:ext cx="12248706" cy="685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3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solidFill>
                  <a:schemeClr val="tx1"/>
                </a:solidFill>
              </a:rPr>
              <a:t>平交道事故新聞影片</a:t>
            </a:r>
            <a:endParaRPr lang="zh-TW" altLang="en-US" sz="6000" b="1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3" y="1998360"/>
            <a:ext cx="8820627" cy="4800647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sz="4600" dirty="0">
                <a:solidFill>
                  <a:schemeClr val="tx1"/>
                </a:solidFill>
              </a:rPr>
              <a:t>平交道事故暴增 今年已</a:t>
            </a:r>
            <a:r>
              <a:rPr lang="en-US" altLang="zh-TW" sz="4600" dirty="0">
                <a:solidFill>
                  <a:schemeClr val="tx1"/>
                </a:solidFill>
              </a:rPr>
              <a:t>11</a:t>
            </a:r>
            <a:r>
              <a:rPr lang="zh-TW" altLang="en-US" sz="4600" dirty="0">
                <a:solidFill>
                  <a:schemeClr val="tx1"/>
                </a:solidFill>
              </a:rPr>
              <a:t>起</a:t>
            </a:r>
            <a:r>
              <a:rPr lang="en-US" altLang="zh-TW" sz="4600" dirty="0">
                <a:solidFill>
                  <a:schemeClr val="tx1"/>
                </a:solidFill>
              </a:rPr>
              <a:t>4</a:t>
            </a:r>
            <a:r>
              <a:rPr lang="zh-TW" altLang="en-US" sz="4600" dirty="0">
                <a:solidFill>
                  <a:schemeClr val="tx1"/>
                </a:solidFill>
              </a:rPr>
              <a:t>死 八大民生新聞 </a:t>
            </a:r>
            <a:r>
              <a:rPr lang="en-US" altLang="zh-TW" sz="4600" dirty="0" smtClean="0">
                <a:solidFill>
                  <a:schemeClr val="tx1"/>
                </a:solidFill>
              </a:rPr>
              <a:t>2020061102</a:t>
            </a:r>
            <a:r>
              <a:rPr lang="zh-TW" altLang="en-US" sz="4600" dirty="0" smtClean="0">
                <a:solidFill>
                  <a:schemeClr val="tx1"/>
                </a:solidFill>
              </a:rPr>
              <a:t>                 </a:t>
            </a:r>
            <a:r>
              <a:rPr lang="zh-TW" altLang="en-US" sz="3600" dirty="0" smtClean="0">
                <a:solidFill>
                  <a:schemeClr val="tx1"/>
                </a:solidFill>
              </a:rPr>
              <a:t> </a:t>
            </a:r>
            <a:r>
              <a:rPr lang="en-US" altLang="zh-TW" sz="1600" dirty="0" smtClean="0">
                <a:solidFill>
                  <a:schemeClr val="tx1"/>
                </a:solidFill>
              </a:rPr>
              <a:t>1:28</a:t>
            </a:r>
            <a:endParaRPr lang="en-US" altLang="zh-TW" sz="1600" dirty="0">
              <a:solidFill>
                <a:schemeClr val="tx1"/>
              </a:solidFill>
            </a:endParaRPr>
          </a:p>
          <a:p>
            <a:r>
              <a:rPr lang="en-US" altLang="zh-TW" sz="2300" dirty="0" smtClean="0">
                <a:solidFill>
                  <a:schemeClr val="tx1"/>
                </a:solidFill>
                <a:hlinkClick r:id="rId2"/>
              </a:rPr>
              <a:t>https</a:t>
            </a:r>
            <a:r>
              <a:rPr lang="en-US" altLang="zh-TW" sz="2300" dirty="0">
                <a:solidFill>
                  <a:schemeClr val="tx1"/>
                </a:solidFill>
                <a:hlinkClick r:id="rId2"/>
              </a:rPr>
              <a:t>://</a:t>
            </a:r>
            <a:r>
              <a:rPr lang="en-US" altLang="zh-TW" sz="2300" dirty="0" err="1" smtClean="0">
                <a:solidFill>
                  <a:schemeClr val="tx1"/>
                </a:solidFill>
                <a:hlinkClick r:id="rId2"/>
              </a:rPr>
              <a:t>www.youtube.com</a:t>
            </a:r>
            <a:r>
              <a:rPr lang="en-US" altLang="zh-TW" sz="2300" dirty="0" smtClean="0">
                <a:solidFill>
                  <a:schemeClr val="tx1"/>
                </a:solidFill>
                <a:hlinkClick r:id="rId2"/>
              </a:rPr>
              <a:t>/</a:t>
            </a:r>
            <a:r>
              <a:rPr lang="en-US" altLang="zh-TW" sz="2300" dirty="0" err="1" smtClean="0">
                <a:solidFill>
                  <a:schemeClr val="tx1"/>
                </a:solidFill>
                <a:hlinkClick r:id="rId2"/>
              </a:rPr>
              <a:t>watch?v</a:t>
            </a:r>
            <a:r>
              <a:rPr lang="en-US" altLang="zh-TW" sz="2300" dirty="0" smtClean="0">
                <a:solidFill>
                  <a:schemeClr val="tx1"/>
                </a:solidFill>
                <a:hlinkClick r:id="rId2"/>
              </a:rPr>
              <a:t>=</a:t>
            </a:r>
            <a:r>
              <a:rPr lang="en-US" altLang="zh-TW" sz="2300" dirty="0" err="1" smtClean="0">
                <a:solidFill>
                  <a:schemeClr val="tx1"/>
                </a:solidFill>
                <a:hlinkClick r:id="rId2"/>
              </a:rPr>
              <a:t>ctnFylBU_SQ&amp;ab_channel</a:t>
            </a:r>
            <a:r>
              <a:rPr lang="en-US" altLang="zh-TW" sz="2300" dirty="0" smtClean="0">
                <a:solidFill>
                  <a:schemeClr val="tx1"/>
                </a:solidFill>
                <a:hlinkClick r:id="rId2"/>
              </a:rPr>
              <a:t>=</a:t>
            </a:r>
            <a:r>
              <a:rPr lang="en-US" altLang="zh-TW" sz="2300" dirty="0" err="1" smtClean="0">
                <a:solidFill>
                  <a:schemeClr val="tx1"/>
                </a:solidFill>
                <a:hlinkClick r:id="rId2"/>
              </a:rPr>
              <a:t>GTV%E5%85%AB%E5%A4%A7%E9%9B%BB%E8%A6%96</a:t>
            </a:r>
            <a:endParaRPr lang="en-US" altLang="zh-TW" sz="2300" dirty="0" smtClean="0">
              <a:solidFill>
                <a:schemeClr val="tx1"/>
              </a:solidFill>
            </a:endParaRPr>
          </a:p>
          <a:p>
            <a:r>
              <a:rPr lang="zh-TW" altLang="en-US" sz="4600" dirty="0">
                <a:solidFill>
                  <a:schemeClr val="tx1"/>
                </a:solidFill>
              </a:rPr>
              <a:t>警鈴響柵欄已放下 行人驚險闖平交道｜華視新聞 </a:t>
            </a:r>
            <a:r>
              <a:rPr lang="en-US" altLang="zh-TW" sz="4600" dirty="0">
                <a:solidFill>
                  <a:schemeClr val="tx1"/>
                </a:solidFill>
              </a:rPr>
              <a:t>20210421</a:t>
            </a:r>
            <a:r>
              <a:rPr lang="zh-TW" altLang="en-US" sz="6000" dirty="0">
                <a:solidFill>
                  <a:schemeClr val="tx1"/>
                </a:solidFill>
              </a:rPr>
              <a:t>　　　　　</a:t>
            </a:r>
            <a:r>
              <a:rPr lang="en-US" altLang="zh-TW" sz="2300" dirty="0">
                <a:solidFill>
                  <a:schemeClr val="tx1"/>
                </a:solidFill>
              </a:rPr>
              <a:t>0:37</a:t>
            </a:r>
          </a:p>
          <a:p>
            <a:r>
              <a:rPr lang="en-US" altLang="zh-TW" sz="23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altLang="zh-TW" sz="2300" dirty="0" err="1">
                <a:solidFill>
                  <a:schemeClr val="tx1"/>
                </a:solidFill>
                <a:hlinkClick r:id="rId3"/>
              </a:rPr>
              <a:t>www.youtube.com</a:t>
            </a:r>
            <a:r>
              <a:rPr lang="en-US" altLang="zh-TW" sz="2300" dirty="0">
                <a:solidFill>
                  <a:schemeClr val="tx1"/>
                </a:solidFill>
                <a:hlinkClick r:id="rId3"/>
              </a:rPr>
              <a:t>/</a:t>
            </a:r>
            <a:r>
              <a:rPr lang="en-US" altLang="zh-TW" sz="2300" dirty="0" err="1">
                <a:solidFill>
                  <a:schemeClr val="tx1"/>
                </a:solidFill>
                <a:hlinkClick r:id="rId3"/>
              </a:rPr>
              <a:t>watch?v</a:t>
            </a:r>
            <a:r>
              <a:rPr lang="en-US" altLang="zh-TW" sz="2300" dirty="0">
                <a:solidFill>
                  <a:schemeClr val="tx1"/>
                </a:solidFill>
                <a:hlinkClick r:id="rId3"/>
              </a:rPr>
              <a:t>=</a:t>
            </a:r>
            <a:r>
              <a:rPr lang="en-US" altLang="zh-TW" sz="2300" dirty="0" err="1">
                <a:solidFill>
                  <a:schemeClr val="tx1"/>
                </a:solidFill>
                <a:hlinkClick r:id="rId3"/>
              </a:rPr>
              <a:t>wldBApfIESY&amp;t</a:t>
            </a:r>
            <a:r>
              <a:rPr lang="en-US" altLang="zh-TW" sz="2300" dirty="0">
                <a:solidFill>
                  <a:schemeClr val="tx1"/>
                </a:solidFill>
                <a:hlinkClick r:id="rId3"/>
              </a:rPr>
              <a:t>=</a:t>
            </a:r>
            <a:r>
              <a:rPr lang="en-US" altLang="zh-TW" sz="2300" dirty="0" err="1">
                <a:solidFill>
                  <a:schemeClr val="tx1"/>
                </a:solidFill>
                <a:hlinkClick r:id="rId3"/>
              </a:rPr>
              <a:t>3s&amp;ab_channel</a:t>
            </a:r>
            <a:r>
              <a:rPr lang="en-US" altLang="zh-TW" sz="2300" dirty="0">
                <a:solidFill>
                  <a:schemeClr val="tx1"/>
                </a:solidFill>
                <a:hlinkClick r:id="rId3"/>
              </a:rPr>
              <a:t>=%</a:t>
            </a:r>
            <a:r>
              <a:rPr lang="en-US" altLang="zh-TW" sz="2300" dirty="0" err="1">
                <a:solidFill>
                  <a:schemeClr val="tx1"/>
                </a:solidFill>
                <a:hlinkClick r:id="rId3"/>
              </a:rPr>
              <a:t>E8%8F%AF%E8%A6%96%E6%96%B0%E8%81%9ECH52</a:t>
            </a:r>
            <a:endParaRPr lang="en-US" altLang="zh-TW" sz="2300" dirty="0">
              <a:solidFill>
                <a:schemeClr val="tx1"/>
              </a:solidFill>
            </a:endParaRPr>
          </a:p>
          <a:p>
            <a:r>
              <a:rPr lang="zh-TW" altLang="en-US" sz="4600" dirty="0" smtClean="0">
                <a:solidFill>
                  <a:schemeClr val="tx1"/>
                </a:solidFill>
              </a:rPr>
              <a:t>停</a:t>
            </a:r>
            <a:r>
              <a:rPr lang="zh-TW" altLang="en-US" sz="4600" dirty="0">
                <a:solidFill>
                  <a:schemeClr val="tx1"/>
                </a:solidFill>
              </a:rPr>
              <a:t>等紅燈回堵 車在平交道上遭自強號</a:t>
            </a:r>
            <a:r>
              <a:rPr lang="zh-TW" altLang="en-US" sz="4600" dirty="0" smtClean="0">
                <a:solidFill>
                  <a:schemeClr val="tx1"/>
                </a:solidFill>
              </a:rPr>
              <a:t>撞擊全毀</a:t>
            </a:r>
            <a:r>
              <a:rPr lang="zh-TW" altLang="en-US" sz="3600" dirty="0" smtClean="0">
                <a:solidFill>
                  <a:schemeClr val="tx1"/>
                </a:solidFill>
              </a:rPr>
              <a:t>                                           </a:t>
            </a:r>
            <a:r>
              <a:rPr lang="en-US" altLang="zh-TW" sz="1600" dirty="0" smtClean="0">
                <a:solidFill>
                  <a:schemeClr val="tx1"/>
                </a:solidFill>
              </a:rPr>
              <a:t>1:41</a:t>
            </a:r>
            <a:endParaRPr lang="en-US" altLang="zh-TW" sz="3600" dirty="0" smtClean="0">
              <a:solidFill>
                <a:schemeClr val="tx1"/>
              </a:solidFill>
              <a:hlinkClick r:id="rId4"/>
            </a:endParaRPr>
          </a:p>
          <a:p>
            <a:r>
              <a:rPr lang="en-US" altLang="zh-TW" sz="2100" dirty="0" smtClean="0">
                <a:solidFill>
                  <a:schemeClr val="tx1"/>
                </a:solidFill>
                <a:hlinkClick r:id="rId4"/>
              </a:rPr>
              <a:t>https</a:t>
            </a:r>
            <a:r>
              <a:rPr lang="en-US" altLang="zh-TW" sz="2100" dirty="0">
                <a:solidFill>
                  <a:schemeClr val="tx1"/>
                </a:solidFill>
                <a:hlinkClick r:id="rId4"/>
              </a:rPr>
              <a:t>://</a:t>
            </a:r>
            <a:r>
              <a:rPr lang="en-US" altLang="zh-TW" sz="2100" dirty="0" err="1" smtClean="0">
                <a:solidFill>
                  <a:schemeClr val="tx1"/>
                </a:solidFill>
                <a:hlinkClick r:id="rId4"/>
              </a:rPr>
              <a:t>www.youtube.com</a:t>
            </a:r>
            <a:r>
              <a:rPr lang="en-US" altLang="zh-TW" sz="2100" dirty="0" smtClean="0">
                <a:solidFill>
                  <a:schemeClr val="tx1"/>
                </a:solidFill>
                <a:hlinkClick r:id="rId4"/>
              </a:rPr>
              <a:t>/</a:t>
            </a:r>
            <a:r>
              <a:rPr lang="en-US" altLang="zh-TW" sz="2100" dirty="0" err="1" smtClean="0">
                <a:solidFill>
                  <a:schemeClr val="tx1"/>
                </a:solidFill>
                <a:hlinkClick r:id="rId4"/>
              </a:rPr>
              <a:t>watch?v</a:t>
            </a:r>
            <a:r>
              <a:rPr lang="en-US" altLang="zh-TW" sz="2100" dirty="0" smtClean="0">
                <a:solidFill>
                  <a:schemeClr val="tx1"/>
                </a:solidFill>
                <a:hlinkClick r:id="rId4"/>
              </a:rPr>
              <a:t>=</a:t>
            </a:r>
            <a:r>
              <a:rPr lang="en-US" altLang="zh-TW" sz="2100" dirty="0" err="1" smtClean="0">
                <a:solidFill>
                  <a:schemeClr val="tx1"/>
                </a:solidFill>
                <a:hlinkClick r:id="rId4"/>
              </a:rPr>
              <a:t>89hZWAPQ_uc&amp;ab_channel</a:t>
            </a:r>
            <a:r>
              <a:rPr lang="en-US" altLang="zh-TW" sz="2100" dirty="0" smtClean="0">
                <a:solidFill>
                  <a:schemeClr val="tx1"/>
                </a:solidFill>
                <a:hlinkClick r:id="rId4"/>
              </a:rPr>
              <a:t>=</a:t>
            </a:r>
            <a:r>
              <a:rPr lang="en-US" altLang="zh-TW" sz="2100" dirty="0" err="1" smtClean="0">
                <a:solidFill>
                  <a:schemeClr val="tx1"/>
                </a:solidFill>
                <a:hlinkClick r:id="rId4"/>
              </a:rPr>
              <a:t>TVBSNEWS</a:t>
            </a:r>
            <a:endParaRPr lang="en-US" altLang="zh-TW" sz="2100" dirty="0" smtClean="0">
              <a:solidFill>
                <a:schemeClr val="tx1"/>
              </a:solidFill>
            </a:endParaRPr>
          </a:p>
          <a:p>
            <a:endParaRPr lang="en-US" altLang="zh-TW" sz="2100" dirty="0" smtClean="0">
              <a:solidFill>
                <a:schemeClr val="tx1"/>
              </a:solidFill>
            </a:endParaRPr>
          </a:p>
          <a:p>
            <a:endParaRPr lang="en-US" altLang="zh-TW" dirty="0">
              <a:solidFill>
                <a:schemeClr val="tx1"/>
              </a:solidFill>
            </a:endParaRPr>
          </a:p>
          <a:p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16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/>
          <a:srcRect b="12378"/>
          <a:stretch/>
        </p:blipFill>
        <p:spPr>
          <a:xfrm>
            <a:off x="-6133" y="0"/>
            <a:ext cx="12188888" cy="686959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435128"/>
            <a:ext cx="10515600" cy="1042698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solidFill>
                  <a:schemeClr val="tx1"/>
                </a:solidFill>
              </a:rPr>
              <a:t>平交道安全宣導完整版 影片</a:t>
            </a:r>
            <a:endParaRPr lang="zh-TW" altLang="en-US" sz="6000" b="1" dirty="0">
              <a:solidFill>
                <a:schemeClr val="tx1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754038" y="4911995"/>
            <a:ext cx="7061777" cy="1500187"/>
          </a:xfrm>
        </p:spPr>
        <p:txBody>
          <a:bodyPr/>
          <a:lstStyle/>
          <a:p>
            <a:r>
              <a:rPr lang="en-US" altLang="zh-TW" b="1" dirty="0" smtClean="0">
                <a:solidFill>
                  <a:srgbClr val="0070C0"/>
                </a:solidFill>
                <a:hlinkClick r:id="rId3"/>
              </a:rPr>
              <a:t>https://www.youtube.com/watch?v=xeUQ9k02esw&amp;ab_channel=%E8%87%BA%E9%90%B5%E5%BD%B1%E9%9F%B3%E5%B0%88%E5%8D%80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endParaRPr lang="zh-TW" altLang="en-US" b="1" dirty="0"/>
          </a:p>
        </p:txBody>
      </p:sp>
      <p:sp>
        <p:nvSpPr>
          <p:cNvPr id="5" name="文字方塊 4"/>
          <p:cNvSpPr txBox="1"/>
          <p:nvPr/>
        </p:nvSpPr>
        <p:spPr>
          <a:xfrm>
            <a:off x="9596581" y="5792132"/>
            <a:ext cx="123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3:36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95694" y="4646427"/>
            <a:ext cx="33701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影片內容</a:t>
            </a:r>
            <a:r>
              <a:rPr lang="en-US" altLang="zh-TW" dirty="0" smtClean="0"/>
              <a:t>:</a:t>
            </a:r>
          </a:p>
          <a:p>
            <a:r>
              <a:rPr lang="zh-TW" altLang="en-US" dirty="0" smtClean="0"/>
              <a:t>平交道限高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停看聽</a:t>
            </a:r>
            <a:endParaRPr lang="en-US" altLang="zh-TW" dirty="0" smtClean="0"/>
          </a:p>
          <a:p>
            <a:r>
              <a:rPr lang="zh-TW" altLang="en-US" dirty="0" smtClean="0"/>
              <a:t>按下緊急按鈕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網狀線保持淨空 勿超車</a:t>
            </a:r>
            <a:endParaRPr lang="en-US" altLang="zh-TW" dirty="0" smtClean="0"/>
          </a:p>
          <a:p>
            <a:r>
              <a:rPr lang="zh-TW" altLang="en-US" dirty="0" smtClean="0"/>
              <a:t>一按二推三跑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28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solidFill>
                  <a:schemeClr val="tx1"/>
                </a:solidFill>
              </a:rPr>
              <a:t>平交道使用規範</a:t>
            </a:r>
            <a:endParaRPr lang="zh-TW" altLang="en-US" sz="6000" b="1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742950" indent="-742950">
              <a:buClr>
                <a:schemeClr val="tx1"/>
              </a:buClr>
              <a:buFont typeface="+mj-lt"/>
              <a:buAutoNum type="arabicPeriod"/>
            </a:pPr>
            <a:r>
              <a:rPr lang="zh-TW" altLang="en-US" sz="3600" b="1" dirty="0"/>
              <a:t>停、看、</a:t>
            </a:r>
            <a:r>
              <a:rPr lang="zh-TW" altLang="en-US" sz="3600" b="1" dirty="0" smtClean="0"/>
              <a:t>聽</a:t>
            </a:r>
            <a:endParaRPr lang="en-US" altLang="zh-TW" sz="3600" b="1" dirty="0" smtClean="0"/>
          </a:p>
          <a:p>
            <a:pPr marL="742950" indent="-742950">
              <a:buClr>
                <a:schemeClr val="tx1"/>
              </a:buClr>
              <a:buFont typeface="+mj-lt"/>
              <a:buAutoNum type="arabicPeriod"/>
            </a:pPr>
            <a:r>
              <a:rPr lang="zh-TW" altLang="en-US" sz="3600" b="1" dirty="0" smtClean="0"/>
              <a:t>車子裝載高度要注意，不得超過限高</a:t>
            </a:r>
            <a:endParaRPr lang="en-US" altLang="zh-TW" sz="3600" b="1" dirty="0" smtClean="0"/>
          </a:p>
          <a:p>
            <a:pPr marL="742950" indent="-742950">
              <a:buClr>
                <a:schemeClr val="tx1"/>
              </a:buClr>
              <a:buFont typeface="+mj-lt"/>
              <a:buAutoNum type="arabicPeriod"/>
            </a:pPr>
            <a:r>
              <a:rPr lang="zh-TW" altLang="en-US" sz="3600" b="1" dirty="0" smtClean="0"/>
              <a:t>要保持淨空，禁止在黃色網狀線內迴轉</a:t>
            </a:r>
            <a:r>
              <a:rPr lang="zh-TW" altLang="en-US" sz="3600" b="1" dirty="0"/>
              <a:t>、倒車、臨時停車</a:t>
            </a:r>
            <a:endParaRPr lang="en-US" altLang="zh-TW" sz="3600" b="1" dirty="0"/>
          </a:p>
          <a:p>
            <a:pPr marL="742950" indent="-742950">
              <a:buClr>
                <a:schemeClr val="tx1"/>
              </a:buClr>
              <a:buFont typeface="+mj-lt"/>
              <a:buAutoNum type="arabicPeriod"/>
            </a:pPr>
            <a:r>
              <a:rPr lang="zh-TW" altLang="en-US" sz="3600" b="1" dirty="0" smtClean="0"/>
              <a:t>警鈴響起，不可通過</a:t>
            </a:r>
            <a:endParaRPr lang="en-US" altLang="zh-TW" sz="3600" b="1" dirty="0"/>
          </a:p>
          <a:p>
            <a:pPr marL="742950" indent="-742950">
              <a:buClr>
                <a:schemeClr val="tx1"/>
              </a:buClr>
              <a:buFont typeface="+mj-lt"/>
              <a:buAutoNum type="arabicPeriod"/>
            </a:pPr>
            <a:r>
              <a:rPr lang="zh-TW" altLang="en-US" sz="3600" b="1" dirty="0" smtClean="0"/>
              <a:t>緊急狀況：</a:t>
            </a:r>
            <a:r>
              <a:rPr lang="zh-TW" altLang="en-US" sz="3600" b="1" dirty="0"/>
              <a:t>一</a:t>
            </a:r>
            <a:r>
              <a:rPr lang="zh-TW" altLang="en-US" sz="3600" b="1" dirty="0" smtClean="0"/>
              <a:t>按二推三跑</a:t>
            </a:r>
            <a:endParaRPr lang="en-US" altLang="zh-TW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56807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6000" b="1" dirty="0" smtClean="0">
                <a:solidFill>
                  <a:schemeClr val="tx1"/>
                </a:solidFill>
              </a:rPr>
              <a:t>1.</a:t>
            </a:r>
            <a:r>
              <a:rPr lang="zh-TW" altLang="en-US" sz="6000" b="1" dirty="0" smtClean="0">
                <a:solidFill>
                  <a:schemeClr val="tx1"/>
                </a:solidFill>
              </a:rPr>
              <a:t>平交道 停、看、聽</a:t>
            </a:r>
            <a:endParaRPr lang="zh-TW" altLang="en-US" sz="6000" b="1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zh-TW" altLang="en-US" sz="3600" b="1" dirty="0" smtClean="0">
                <a:solidFill>
                  <a:schemeClr val="tx1"/>
                </a:solidFill>
              </a:rPr>
              <a:t>車子行近鐵路</a:t>
            </a:r>
            <a:r>
              <a:rPr lang="zh-TW" altLang="en-US" sz="3600" b="1" dirty="0">
                <a:solidFill>
                  <a:schemeClr val="tx1"/>
                </a:solidFill>
              </a:rPr>
              <a:t>平交道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，要將時速</a:t>
            </a:r>
            <a:r>
              <a:rPr lang="zh-TW" altLang="en-US" sz="3600" b="1" dirty="0">
                <a:solidFill>
                  <a:schemeClr val="tx1"/>
                </a:solidFill>
              </a:rPr>
              <a:t>減至十五公里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以下（減速慢行）</a:t>
            </a:r>
            <a:endParaRPr lang="en-US" altLang="zh-TW" sz="3600" b="1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zh-TW" altLang="en-US" sz="3600" b="1" dirty="0"/>
              <a:t>要</a:t>
            </a:r>
            <a:r>
              <a:rPr lang="zh-TW" altLang="en-US" sz="3600" b="1" dirty="0" smtClean="0"/>
              <a:t>注意警鈴是否響起、柵欄是否即將放下</a:t>
            </a:r>
            <a:endParaRPr lang="en-US" altLang="zh-TW" sz="3600" b="1" dirty="0" smtClean="0"/>
          </a:p>
          <a:p>
            <a:pPr>
              <a:buClr>
                <a:schemeClr val="tx1"/>
              </a:buClr>
            </a:pPr>
            <a:r>
              <a:rPr lang="zh-TW" altLang="en-US" sz="3600" b="1" dirty="0"/>
              <a:t>要</a:t>
            </a:r>
            <a:r>
              <a:rPr lang="zh-TW" altLang="en-US" sz="3600" b="1" dirty="0" smtClean="0"/>
              <a:t>看、聽左右兩方確無來車</a:t>
            </a:r>
            <a:endParaRPr lang="en-US" altLang="zh-TW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32409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5042" y="609599"/>
            <a:ext cx="8983902" cy="1930401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zh-TW" altLang="en-US" sz="6000" b="1" dirty="0" smtClean="0">
                <a:solidFill>
                  <a:schemeClr val="tx1"/>
                </a:solidFill>
              </a:rPr>
              <a:t>２</a:t>
            </a:r>
            <a:r>
              <a:rPr lang="en-US" altLang="zh-TW" sz="6000" b="1" dirty="0" smtClean="0">
                <a:solidFill>
                  <a:schemeClr val="tx1"/>
                </a:solidFill>
              </a:rPr>
              <a:t>.</a:t>
            </a:r>
            <a:r>
              <a:rPr lang="zh-TW" altLang="en-US" sz="6000" b="1" dirty="0" smtClean="0">
                <a:solidFill>
                  <a:schemeClr val="tx1"/>
                </a:solidFill>
              </a:rPr>
              <a:t>車子</a:t>
            </a:r>
            <a:r>
              <a:rPr lang="zh-TW" altLang="en-US" sz="6000" b="1" dirty="0">
                <a:solidFill>
                  <a:schemeClr val="tx1"/>
                </a:solidFill>
              </a:rPr>
              <a:t>裝載高度要注意</a:t>
            </a:r>
            <a:r>
              <a:rPr lang="zh-TW" altLang="en-US" sz="6000" b="1" dirty="0" smtClean="0">
                <a:solidFill>
                  <a:schemeClr val="tx1"/>
                </a:solidFill>
              </a:rPr>
              <a:t>，</a:t>
            </a:r>
            <a:r>
              <a:rPr lang="en-US" altLang="zh-TW" sz="6000" b="1" dirty="0" smtClean="0">
                <a:solidFill>
                  <a:schemeClr val="tx1"/>
                </a:solidFill>
              </a:rPr>
              <a:t/>
            </a:r>
            <a:br>
              <a:rPr lang="en-US" altLang="zh-TW" sz="6000" b="1" dirty="0" smtClean="0">
                <a:solidFill>
                  <a:schemeClr val="tx1"/>
                </a:solidFill>
              </a:rPr>
            </a:br>
            <a:r>
              <a:rPr lang="en-US" altLang="zh-TW" sz="6000" b="1" dirty="0">
                <a:solidFill>
                  <a:schemeClr val="tx1"/>
                </a:solidFill>
              </a:rPr>
              <a:t> </a:t>
            </a:r>
            <a:r>
              <a:rPr lang="en-US" altLang="zh-TW" sz="6000" b="1" dirty="0" smtClean="0">
                <a:solidFill>
                  <a:schemeClr val="tx1"/>
                </a:solidFill>
              </a:rPr>
              <a:t>    </a:t>
            </a:r>
            <a:r>
              <a:rPr lang="zh-TW" altLang="en-US" sz="6000" b="1" dirty="0" smtClean="0">
                <a:solidFill>
                  <a:schemeClr val="tx1"/>
                </a:solidFill>
              </a:rPr>
              <a:t>不得</a:t>
            </a:r>
            <a:r>
              <a:rPr lang="zh-TW" altLang="en-US" sz="6000" b="1" dirty="0">
                <a:solidFill>
                  <a:schemeClr val="tx1"/>
                </a:solidFill>
              </a:rPr>
              <a:t>超過限高</a:t>
            </a:r>
            <a:endParaRPr lang="en-US" altLang="zh-TW" sz="6000" b="1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3148875"/>
            <a:ext cx="8596668" cy="280858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zh-TW" altLang="en-US" sz="3600" b="1" dirty="0"/>
              <a:t>平交道</a:t>
            </a:r>
            <a:r>
              <a:rPr lang="zh-TW" altLang="en-US" sz="3600" b="1" dirty="0" smtClean="0"/>
              <a:t>的限高為</a:t>
            </a:r>
            <a:r>
              <a:rPr lang="en-US" altLang="zh-TW" sz="3600" b="1" dirty="0" smtClean="0"/>
              <a:t>4.2</a:t>
            </a:r>
            <a:r>
              <a:rPr lang="zh-TW" altLang="en-US" sz="3600" b="1" dirty="0" smtClean="0"/>
              <a:t>公尺</a:t>
            </a:r>
            <a:r>
              <a:rPr lang="en-US" altLang="zh-TW" sz="3600" b="1" dirty="0" smtClean="0"/>
              <a:t>(4.2m)</a:t>
            </a:r>
          </a:p>
          <a:p>
            <a:pPr>
              <a:buClr>
                <a:schemeClr val="tx1"/>
              </a:buClr>
            </a:pPr>
            <a:r>
              <a:rPr lang="zh-TW" altLang="en-US" sz="3600" b="1" dirty="0" smtClean="0"/>
              <a:t>要注意車子以及車上貨物的高度</a:t>
            </a:r>
            <a:r>
              <a:rPr lang="zh-TW" altLang="en-US" sz="3600" b="1" dirty="0"/>
              <a:t>，</a:t>
            </a:r>
            <a:r>
              <a:rPr lang="zh-TW" altLang="en-US" sz="3600" b="1" dirty="0" smtClean="0"/>
              <a:t>以免撞到平交道上方的電車線</a:t>
            </a:r>
            <a:endParaRPr lang="en-US" altLang="zh-TW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47888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/>
          <a:srcRect t="25332" b="12746"/>
          <a:stretch/>
        </p:blipFill>
        <p:spPr>
          <a:xfrm>
            <a:off x="1113951" y="2184400"/>
            <a:ext cx="9188244" cy="4267200"/>
          </a:xfrm>
          <a:prstGeom prst="rect">
            <a:avLst/>
          </a:prstGeo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705041" y="609599"/>
            <a:ext cx="11246813" cy="10437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buClr>
                <a:schemeClr val="tx1"/>
              </a:buClr>
            </a:pPr>
            <a:r>
              <a:rPr lang="zh-TW" altLang="en-US" sz="6000" b="1" dirty="0" smtClean="0">
                <a:solidFill>
                  <a:schemeClr val="tx1"/>
                </a:solidFill>
              </a:rPr>
              <a:t>平交道的限高</a:t>
            </a:r>
            <a:r>
              <a:rPr lang="zh-TW" altLang="en-US" sz="6000" b="1" dirty="0">
                <a:solidFill>
                  <a:schemeClr val="tx1"/>
                </a:solidFill>
              </a:rPr>
              <a:t>為</a:t>
            </a:r>
            <a:r>
              <a:rPr lang="en-US" altLang="zh-TW" sz="6000" b="1" dirty="0">
                <a:solidFill>
                  <a:schemeClr val="tx1"/>
                </a:solidFill>
              </a:rPr>
              <a:t>4.2</a:t>
            </a:r>
            <a:r>
              <a:rPr lang="zh-TW" altLang="en-US" sz="6000" b="1" dirty="0">
                <a:solidFill>
                  <a:schemeClr val="tx1"/>
                </a:solidFill>
              </a:rPr>
              <a:t>公尺</a:t>
            </a:r>
            <a:r>
              <a:rPr lang="en-US" altLang="zh-TW" sz="6000" b="1" dirty="0">
                <a:solidFill>
                  <a:schemeClr val="tx1"/>
                </a:solidFill>
              </a:rPr>
              <a:t>(4.2m)</a:t>
            </a:r>
          </a:p>
          <a:p>
            <a:pPr>
              <a:buClr>
                <a:schemeClr val="tx1"/>
              </a:buClr>
            </a:pPr>
            <a:endParaRPr lang="en-US" altLang="zh-TW" sz="6000" b="1" dirty="0">
              <a:solidFill>
                <a:schemeClr val="tx1"/>
              </a:solidFill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 flipH="1">
            <a:off x="5874327" y="1736437"/>
            <a:ext cx="426411" cy="1616363"/>
          </a:xfrm>
          <a:prstGeom prst="straightConnector1">
            <a:avLst/>
          </a:prstGeom>
          <a:ln w="44450">
            <a:solidFill>
              <a:srgbClr val="FF0000"/>
            </a:solidFill>
            <a:tailEnd type="stealt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59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5" y="-18473"/>
            <a:ext cx="10066879" cy="245845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44" y="2439981"/>
            <a:ext cx="7759008" cy="4418019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5929741" y="332512"/>
            <a:ext cx="3343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發佈時間：</a:t>
            </a:r>
            <a:r>
              <a:rPr lang="en-US" altLang="zh-TW" dirty="0"/>
              <a:t>2019/04/01 19:04 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21397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solidFill>
                  <a:schemeClr val="tx1"/>
                </a:solidFill>
              </a:rPr>
              <a:t>３</a:t>
            </a:r>
            <a:r>
              <a:rPr lang="en-US" altLang="zh-TW" sz="6000" b="1" dirty="0" smtClean="0">
                <a:solidFill>
                  <a:schemeClr val="tx1"/>
                </a:solidFill>
              </a:rPr>
              <a:t>.</a:t>
            </a:r>
            <a:r>
              <a:rPr lang="zh-TW" altLang="en-US" sz="6000" b="1" dirty="0" smtClean="0">
                <a:solidFill>
                  <a:schemeClr val="tx1"/>
                </a:solidFill>
              </a:rPr>
              <a:t>平交道要保持淨空</a:t>
            </a:r>
            <a:endParaRPr lang="zh-TW" altLang="en-US" sz="6000" b="1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1450829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zh-TW" altLang="en-US" sz="3600" b="1" dirty="0" smtClean="0"/>
              <a:t>禁止在黃色網狀線內迴轉</a:t>
            </a:r>
            <a:r>
              <a:rPr lang="zh-TW" altLang="en-US" sz="3600" b="1" dirty="0"/>
              <a:t>、倒車、臨時</a:t>
            </a:r>
            <a:r>
              <a:rPr lang="zh-TW" altLang="en-US" sz="3600" b="1" dirty="0" smtClean="0"/>
              <a:t>停車</a:t>
            </a:r>
            <a:endParaRPr lang="en-US" altLang="zh-TW" sz="3600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11845" b="13962"/>
          <a:stretch/>
        </p:blipFill>
        <p:spPr>
          <a:xfrm>
            <a:off x="2148340" y="3263344"/>
            <a:ext cx="6459943" cy="359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5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352</TotalTime>
  <Words>283</Words>
  <Application>Microsoft Office PowerPoint</Application>
  <PresentationFormat>寬螢幕</PresentationFormat>
  <Paragraphs>40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8" baseType="lpstr">
      <vt:lpstr>微軟正黑體</vt:lpstr>
      <vt:lpstr>Arial</vt:lpstr>
      <vt:lpstr>Trebuchet MS</vt:lpstr>
      <vt:lpstr>Wingdings 3</vt:lpstr>
      <vt:lpstr>多面向</vt:lpstr>
      <vt:lpstr>交通安全宣導</vt:lpstr>
      <vt:lpstr>平交道事故新聞影片</vt:lpstr>
      <vt:lpstr>平交道安全宣導完整版 影片</vt:lpstr>
      <vt:lpstr>平交道使用規範</vt:lpstr>
      <vt:lpstr>1.平交道 停、看、聽</vt:lpstr>
      <vt:lpstr>２.車子裝載高度要注意，      不得超過限高</vt:lpstr>
      <vt:lpstr>PowerPoint 簡報</vt:lpstr>
      <vt:lpstr>PowerPoint 簡報</vt:lpstr>
      <vt:lpstr>３.平交道要保持淨空</vt:lpstr>
      <vt:lpstr>PowerPoint 簡報</vt:lpstr>
      <vt:lpstr>4.警鈴響起，不可通過</vt:lpstr>
      <vt:lpstr>5.緊急狀況: 一按二推三跑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交通安全宣導</dc:title>
  <dc:creator>USER</dc:creator>
  <cp:lastModifiedBy>USER</cp:lastModifiedBy>
  <cp:revision>38</cp:revision>
  <dcterms:created xsi:type="dcterms:W3CDTF">2021-07-05T03:31:08Z</dcterms:created>
  <dcterms:modified xsi:type="dcterms:W3CDTF">2021-07-07T15:28:37Z</dcterms:modified>
</cp:coreProperties>
</file>