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7" r:id="rId4"/>
    <p:sldId id="259" r:id="rId5"/>
    <p:sldId id="272" r:id="rId6"/>
    <p:sldId id="273" r:id="rId7"/>
    <p:sldId id="264" r:id="rId8"/>
    <p:sldId id="271" r:id="rId9"/>
    <p:sldId id="260" r:id="rId10"/>
    <p:sldId id="261" r:id="rId11"/>
    <p:sldId id="262" r:id="rId12"/>
    <p:sldId id="263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0kJSwEAnY&amp;ab_channel=%E4%BA%A4%E9%80%9A%E9%83%A8%E5%85%AC%E8%B7%AF%E7%B8%BD%E5%B1%80%E8%87%BA%E5%8C%97%E5%8D%80%E7%9B%A3%E7%90%86%E6%89%8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tzgUdRj628&amp;ab_channel=PanSci%E6%B3%9B%E7%A7%91%E5%AD%B8" TargetMode="External"/><Relationship Id="rId2" Type="http://schemas.openxmlformats.org/officeDocument/2006/relationships/hyperlink" Target="https://www.youtube.com/watch?v=dMaoAWGuFME&amp;ab_channel=RobocarPOLIT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QO5MqwBg31I&amp;ab_channel=%E6%96%B0%E7%AB%B9%E5%B8%82%E6%B6%88%E9%98%B2%E5%B1%80hcfdne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927924" y="4444997"/>
            <a:ext cx="8088316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b="1" dirty="0" smtClean="0"/>
              <a:t>交通安全宣導</a:t>
            </a:r>
            <a:r>
              <a:rPr lang="en-US" altLang="zh-TW" sz="6000" b="1" dirty="0" smtClean="0"/>
              <a:t/>
            </a:r>
            <a:br>
              <a:rPr lang="en-US" altLang="zh-TW" sz="6000" b="1" dirty="0" smtClean="0"/>
            </a:br>
            <a:r>
              <a:rPr lang="zh-TW" altLang="en-US" sz="6000" b="1" dirty="0" smtClean="0"/>
              <a:t>大客車</a:t>
            </a:r>
            <a:r>
              <a:rPr lang="en-US" altLang="zh-TW" sz="6000" b="1" dirty="0" smtClean="0"/>
              <a:t>(</a:t>
            </a:r>
            <a:r>
              <a:rPr lang="zh-TW" altLang="en-US" sz="6000" b="1" dirty="0" smtClean="0"/>
              <a:t>遊覽車</a:t>
            </a:r>
            <a:r>
              <a:rPr lang="en-US" altLang="zh-TW" sz="6000" b="1" dirty="0" smtClean="0"/>
              <a:t>)</a:t>
            </a:r>
            <a:r>
              <a:rPr lang="zh-TW" altLang="en-US" sz="6000" b="1" dirty="0" smtClean="0"/>
              <a:t>乘車安全</a:t>
            </a:r>
            <a:endParaRPr lang="zh-TW" altLang="en-US" sz="6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15" y="-303509"/>
            <a:ext cx="926782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2.</a:t>
            </a:r>
            <a:r>
              <a:rPr lang="zh-TW" altLang="en-US" b="1" dirty="0" smtClean="0">
                <a:solidFill>
                  <a:schemeClr val="tx1"/>
                </a:solidFill>
              </a:rPr>
              <a:t>車窗擊破器的位置及使用方式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762893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</a:rPr>
              <a:t>位置：駕駛座旁１個、車輛中段兩側安全窗旁各１個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r>
              <a:rPr lang="zh-TW" altLang="en-US" sz="3200" b="1" dirty="0" smtClean="0">
                <a:solidFill>
                  <a:schemeClr val="tx1"/>
                </a:solidFill>
              </a:rPr>
              <a:t>使用方式：對準</a:t>
            </a:r>
            <a:r>
              <a:rPr lang="zh-TW" altLang="en-US" sz="3200" b="1" dirty="0">
                <a:solidFill>
                  <a:schemeClr val="tx1"/>
                </a:solidFill>
              </a:rPr>
              <a:t>安全窗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的４個角落用力敲擊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b="1" dirty="0" smtClean="0">
                <a:solidFill>
                  <a:srgbClr val="C00000"/>
                </a:solidFill>
              </a:rPr>
              <a:t>                            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(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車窗</a:t>
            </a:r>
            <a:r>
              <a:rPr lang="zh-TW" altLang="en-US" sz="3200" b="1" dirty="0">
                <a:solidFill>
                  <a:srgbClr val="C00000"/>
                </a:solidFill>
              </a:rPr>
              <a:t>玻璃最脆弱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處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)</a:t>
            </a:r>
          </a:p>
          <a:p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4127" r="3484" b="10461"/>
          <a:stretch/>
        </p:blipFill>
        <p:spPr>
          <a:xfrm>
            <a:off x="7444509" y="4030096"/>
            <a:ext cx="4739258" cy="28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1594" t="6653" r="8514" b="10540"/>
          <a:stretch/>
        </p:blipFill>
        <p:spPr>
          <a:xfrm>
            <a:off x="5763490" y="3110028"/>
            <a:ext cx="6428509" cy="37479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3.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車頂</a:t>
            </a:r>
            <a:r>
              <a:rPr lang="zh-TW" altLang="en-US" sz="4000" b="1" dirty="0">
                <a:solidFill>
                  <a:schemeClr val="tx1"/>
                </a:solidFill>
              </a:rPr>
              <a:t>逃生口位置及使用方式</a:t>
            </a:r>
            <a:endParaRPr lang="en-US" altLang="zh-TW" sz="40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50672" y="2290611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</a:rPr>
              <a:t>使用時機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: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車輛翻覆或落水時</a:t>
            </a:r>
            <a:endParaRPr lang="en-US" altLang="zh-TW" sz="3200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拉去塑料防護罩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>
                <a:solidFill>
                  <a:schemeClr val="tx1"/>
                </a:solidFill>
              </a:rPr>
              <a:t>旋轉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旋鈕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>
                <a:solidFill>
                  <a:schemeClr val="tx1"/>
                </a:solidFill>
              </a:rPr>
              <a:t>將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車頂逃生口推開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r>
              <a:rPr lang="zh-TW" altLang="en-US" sz="3200" b="1" dirty="0" smtClean="0">
                <a:solidFill>
                  <a:schemeClr val="tx1"/>
                </a:solidFill>
              </a:rPr>
              <a:t>車</a:t>
            </a:r>
            <a:r>
              <a:rPr lang="zh-TW" altLang="en-US" sz="3200" b="1" dirty="0">
                <a:solidFill>
                  <a:schemeClr val="tx1"/>
                </a:solidFill>
              </a:rPr>
              <a:t>型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不同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,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開啟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 方式也不太相同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3688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4.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自動</a:t>
            </a:r>
            <a:r>
              <a:rPr lang="zh-TW" altLang="en-US" sz="4000" b="1" dirty="0">
                <a:solidFill>
                  <a:schemeClr val="tx1"/>
                </a:solidFill>
              </a:rPr>
              <a:t>門洩壓閥位置及使用方式</a:t>
            </a:r>
            <a:endParaRPr lang="en-US" altLang="zh-TW" sz="4000" b="1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578" r="12439" b="8649"/>
          <a:stretch/>
        </p:blipFill>
        <p:spPr>
          <a:xfrm>
            <a:off x="6431606" y="3380509"/>
            <a:ext cx="5751163" cy="3477491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583688" y="2133600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1"/>
                </a:solidFill>
              </a:rPr>
              <a:t>指車身右側的前門和後門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打開防護遮蓋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旋轉紅鈕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90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度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車門洩壓下降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  後，推開車門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787" r="4547" b="19571"/>
          <a:stretch/>
        </p:blipFill>
        <p:spPr>
          <a:xfrm>
            <a:off x="1570172" y="857924"/>
            <a:ext cx="10381673" cy="523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     排隊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上下車</a:t>
            </a:r>
            <a:r>
              <a:rPr lang="zh-TW" altLang="en-US" b="1" dirty="0" smtClean="0">
                <a:solidFill>
                  <a:schemeClr val="tx1"/>
                </a:solidFill>
              </a:rPr>
              <a:t> 不爭先恐後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133600"/>
            <a:ext cx="620608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0029"/>
          <a:stretch/>
        </p:blipFill>
        <p:spPr bwMode="auto">
          <a:xfrm>
            <a:off x="0" y="-619761"/>
            <a:ext cx="12209572" cy="68580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449" y="377812"/>
            <a:ext cx="8911687" cy="2269315"/>
          </a:xfrm>
        </p:spPr>
        <p:txBody>
          <a:bodyPr>
            <a:noAutofit/>
          </a:bodyPr>
          <a:lstStyle/>
          <a:p>
            <a:r>
              <a:rPr lang="en-US" altLang="zh-TW" sz="2400" dirty="0">
                <a:hlinkClick r:id="rId3"/>
              </a:rPr>
              <a:t>https://www.youtube.com/watch?v=Vf0kJSwEAnY&amp;ab_channel=%</a:t>
            </a:r>
            <a:r>
              <a:rPr lang="en-US" altLang="zh-TW" sz="2400" dirty="0" smtClean="0">
                <a:hlinkClick r:id="rId3"/>
              </a:rPr>
              <a:t>E4%BA%A4%E9%80%9A%E9%83%A8%E5%85%AC%E8%B7%AF%E7%B8%BD%E5%B1%80%E8%87%BA%E5%8C%97%E5%8D%80%E7%9B%A3%E7%90%86%E6%89%80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dirty="0" smtClean="0"/>
              <a:t>　　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en-US" altLang="zh-TW" sz="1600" dirty="0" smtClean="0"/>
              <a:t>5:05</a:t>
            </a:r>
            <a:endParaRPr lang="en-US" altLang="zh-TW" sz="1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8685" y="3888971"/>
            <a:ext cx="8915400" cy="142748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安全帶、遊覽車安全逃生設施、隧道</a:t>
            </a:r>
            <a:endParaRPr lang="en-US" altLang="zh-TW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1002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</a:rPr>
              <a:t>一、大客車安全裝置介紹與使用方法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TW" altLang="en-US" sz="3600" b="1" dirty="0" smtClean="0">
                <a:solidFill>
                  <a:schemeClr val="tx1"/>
                </a:solidFill>
              </a:rPr>
              <a:t>正確繫安全帶的方法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zh-TW" altLang="en-US" sz="3600" b="1" dirty="0">
                <a:solidFill>
                  <a:schemeClr val="tx1"/>
                </a:solidFill>
              </a:rPr>
              <a:t>未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繫安全帶的嚴重性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zh-TW" altLang="en-US" sz="3600" b="1" dirty="0">
                <a:solidFill>
                  <a:schemeClr val="tx1"/>
                </a:solidFill>
              </a:rPr>
              <a:t>滅火器位置及使用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方式</a:t>
            </a:r>
            <a:endParaRPr lang="en-US" altLang="zh-TW" sz="3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1.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正確繫安全帶的方法</a:t>
            </a:r>
            <a:endParaRPr lang="en-US" altLang="zh-TW" sz="40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902695"/>
            <a:ext cx="8915400" cy="377762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將</a:t>
            </a:r>
            <a:r>
              <a:rPr lang="zh-TW" altLang="en-US" sz="3200" b="1" dirty="0">
                <a:solidFill>
                  <a:schemeClr val="tx1"/>
                </a:solidFill>
              </a:rPr>
              <a:t>安全帶繫牢於下腹部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en-US" altLang="zh-TW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以固定乘客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zh-TW" altLang="en-US" sz="3200" b="1" dirty="0" smtClean="0">
                <a:solidFill>
                  <a:schemeClr val="tx1"/>
                </a:solidFill>
              </a:rPr>
              <a:t>注意</a:t>
            </a:r>
            <a:r>
              <a:rPr lang="zh-TW" altLang="en-US" sz="3200" b="1" dirty="0">
                <a:solidFill>
                  <a:schemeClr val="tx1"/>
                </a:solidFill>
              </a:rPr>
              <a:t>扣帶是否緊扣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r>
              <a:rPr lang="zh-TW" altLang="en-US" sz="3200" b="1" dirty="0" smtClean="0">
                <a:solidFill>
                  <a:schemeClr val="tx1"/>
                </a:solidFill>
              </a:rPr>
              <a:t>注意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: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安全帶不可有扭曲現象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571500" indent="-514350">
              <a:buFont typeface="+mj-lt"/>
              <a:buAutoNum type="arabicParenR" startAt="2"/>
            </a:pPr>
            <a:endParaRPr lang="en-US" altLang="zh-TW" sz="3200" b="1" dirty="0" smtClean="0">
              <a:solidFill>
                <a:schemeClr val="tx1"/>
              </a:solidFill>
            </a:endParaRPr>
          </a:p>
          <a:p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8" y="3852632"/>
            <a:ext cx="3879272" cy="29339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28" y="387607"/>
            <a:ext cx="3879272" cy="340389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414327" y="344954"/>
            <a:ext cx="60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1)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58908" y="3933281"/>
            <a:ext cx="60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2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219" y="4258855"/>
            <a:ext cx="2919100" cy="2599145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451927" y="5578764"/>
            <a:ext cx="1361641" cy="1108363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4451927" y="4579612"/>
            <a:ext cx="680820" cy="652788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H="1">
            <a:off x="4537850" y="4548376"/>
            <a:ext cx="508974" cy="782191"/>
          </a:xfrm>
          <a:prstGeom prst="line">
            <a:avLst/>
          </a:prstGeom>
          <a:ln w="85725">
            <a:solidFill>
              <a:srgbClr val="FF0000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9379527" y="2648107"/>
            <a:ext cx="1361641" cy="1108363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11300924" y="1043523"/>
            <a:ext cx="254487" cy="304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H="1">
            <a:off x="11606211" y="565469"/>
            <a:ext cx="508974" cy="782191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7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2.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未繫安全帶的嚴重性</a:t>
            </a:r>
            <a:endParaRPr lang="en-US" altLang="zh-TW" sz="40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902695"/>
            <a:ext cx="8915400" cy="3777622"/>
          </a:xfrm>
        </p:spPr>
        <p:txBody>
          <a:bodyPr>
            <a:noAutofit/>
          </a:bodyPr>
          <a:lstStyle/>
          <a:p>
            <a:r>
              <a:rPr lang="en-US" altLang="zh-TW" sz="3600" b="1" dirty="0"/>
              <a:t>POLI</a:t>
            </a:r>
            <a:r>
              <a:rPr lang="zh-TW" altLang="en-US" sz="3600" b="1" dirty="0"/>
              <a:t>安全小將 </a:t>
            </a:r>
            <a:r>
              <a:rPr lang="en-US" altLang="zh-TW" sz="3600" b="1" dirty="0"/>
              <a:t>| #24.</a:t>
            </a:r>
            <a:r>
              <a:rPr lang="zh-TW" altLang="en-US" sz="3600" b="1" dirty="0"/>
              <a:t>安全帶很</a:t>
            </a:r>
            <a:r>
              <a:rPr lang="zh-TW" altLang="en-US" sz="3600" b="1" dirty="0" smtClean="0"/>
              <a:t>重要</a:t>
            </a:r>
            <a:endParaRPr lang="en-US" altLang="zh-TW" sz="3600" b="1" dirty="0" smtClean="0"/>
          </a:p>
          <a:p>
            <a:r>
              <a:rPr lang="en-US" altLang="zh-TW" sz="2400" dirty="0">
                <a:hlinkClick r:id="rId2"/>
              </a:rPr>
              <a:t>https://</a:t>
            </a:r>
            <a:r>
              <a:rPr lang="en-US" altLang="zh-TW" sz="2400" dirty="0" smtClean="0">
                <a:hlinkClick r:id="rId2"/>
              </a:rPr>
              <a:t>www.youtube.com/watch?v=dMaoAWGuFME&amp;ab_channel=RobocarPOLITV</a:t>
            </a:r>
            <a:r>
              <a:rPr lang="zh-TW" altLang="en-US" sz="2400" dirty="0" smtClean="0"/>
              <a:t>                    </a:t>
            </a:r>
            <a:r>
              <a:rPr lang="en-US" altLang="zh-TW" sz="1400" dirty="0" smtClean="0"/>
              <a:t>5:18</a:t>
            </a:r>
            <a:endParaRPr lang="en-US" altLang="zh-TW" sz="2400" dirty="0" smtClean="0"/>
          </a:p>
          <a:p>
            <a:r>
              <a:rPr lang="zh-TW" altLang="en-US" sz="3600" b="1" dirty="0" smtClean="0"/>
              <a:t>安全帶</a:t>
            </a:r>
            <a:r>
              <a:rPr lang="zh-TW" altLang="en-US" sz="3600" b="1" dirty="0"/>
              <a:t>要安全！但你安全帶的使用方法真的正確嗎？｜科學大爆炸</a:t>
            </a:r>
            <a:r>
              <a:rPr lang="en-US" altLang="zh-TW" sz="3600" b="1" dirty="0" smtClean="0"/>
              <a:t>EP.73</a:t>
            </a:r>
          </a:p>
          <a:p>
            <a:r>
              <a:rPr lang="en-US" altLang="zh-TW" sz="2400" dirty="0">
                <a:hlinkClick r:id="rId3"/>
              </a:rPr>
              <a:t>https://</a:t>
            </a:r>
            <a:r>
              <a:rPr lang="en-US" altLang="zh-TW" sz="2400" dirty="0" smtClean="0">
                <a:hlinkClick r:id="rId3"/>
              </a:rPr>
              <a:t>www.youtube.com/watch?v=ntzgUdRj628&amp;ab_channel=PanSci%E6%B3%9B%E7%A7%91%E5%AD%B8</a:t>
            </a:r>
            <a:r>
              <a:rPr lang="en-US" altLang="zh-TW" sz="2400" dirty="0" smtClean="0"/>
              <a:t>    </a:t>
            </a:r>
            <a:r>
              <a:rPr lang="en-US" altLang="zh-TW" sz="1600" dirty="0" smtClean="0"/>
              <a:t>3:29</a:t>
            </a:r>
          </a:p>
        </p:txBody>
      </p:sp>
    </p:spTree>
    <p:extLst>
      <p:ext uri="{BB962C8B-B14F-4D97-AF65-F5344CB8AC3E}">
        <p14:creationId xmlns:p14="http://schemas.microsoft.com/office/powerpoint/2010/main" val="12923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</a:rPr>
              <a:t>３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滅火器</a:t>
            </a:r>
            <a:r>
              <a:rPr lang="zh-TW" altLang="en-US" sz="4000" b="1" dirty="0">
                <a:solidFill>
                  <a:schemeClr val="tx1"/>
                </a:solidFill>
              </a:rPr>
              <a:t>位置及使用方式</a:t>
            </a:r>
            <a:endParaRPr lang="en-US" altLang="zh-TW" sz="40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902694"/>
            <a:ext cx="8915400" cy="4955305"/>
          </a:xfrm>
        </p:spPr>
        <p:txBody>
          <a:bodyPr>
            <a:normAutofit/>
          </a:bodyPr>
          <a:lstStyle/>
          <a:p>
            <a:r>
              <a:rPr lang="zh-TW" altLang="en-US" sz="3200" b="1" dirty="0" smtClean="0"/>
              <a:t>位置</a:t>
            </a:r>
            <a:r>
              <a:rPr lang="en-US" altLang="zh-TW" sz="3200" b="1" dirty="0" smtClean="0"/>
              <a:t>:</a:t>
            </a:r>
            <a:r>
              <a:rPr lang="zh-TW" altLang="en-US" sz="3200" b="1" dirty="0" smtClean="0"/>
              <a:t> 駕駛座後方</a:t>
            </a:r>
            <a:r>
              <a:rPr lang="en-US" altLang="zh-TW" sz="3200" b="1" dirty="0" smtClean="0"/>
              <a:t>1</a:t>
            </a:r>
            <a:r>
              <a:rPr lang="zh-TW" altLang="en-US" sz="3200" b="1" dirty="0" smtClean="0"/>
              <a:t>個、車身中段１個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使用方法</a:t>
            </a:r>
            <a:r>
              <a:rPr lang="en-US" altLang="zh-TW" sz="3200" b="1" dirty="0" smtClean="0"/>
              <a:t>:</a:t>
            </a:r>
            <a:r>
              <a:rPr lang="zh-TW" altLang="en-US" sz="3200" b="1" dirty="0" smtClean="0"/>
              <a:t>                       </a:t>
            </a:r>
            <a:r>
              <a:rPr lang="en-US" altLang="zh-TW" sz="1600" b="1" dirty="0" smtClean="0"/>
              <a:t>1:08</a:t>
            </a:r>
            <a:endParaRPr lang="en-US" altLang="zh-TW" sz="3200" b="1" dirty="0" smtClean="0"/>
          </a:p>
          <a:p>
            <a:r>
              <a:rPr lang="en-US" altLang="zh-TW" sz="1700" b="1" dirty="0">
                <a:hlinkClick r:id="rId2"/>
              </a:rPr>
              <a:t>https://www.youtube.com/watch?v=QO5MqwBg31I&amp;ab_channel=%</a:t>
            </a:r>
            <a:r>
              <a:rPr lang="en-US" altLang="zh-TW" sz="1700" b="1" dirty="0" smtClean="0">
                <a:hlinkClick r:id="rId2"/>
              </a:rPr>
              <a:t>E6%96%B0%E7%AB%B9%E5%B8%82%E6%B6%88%E9%98%B2%E5%B1%80hcfdnet</a:t>
            </a:r>
            <a:endParaRPr lang="en-US" altLang="zh-TW" sz="17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3000" b="1" dirty="0" smtClean="0"/>
              <a:t>1)</a:t>
            </a:r>
            <a:r>
              <a:rPr lang="zh-TW" altLang="en-US" sz="3000" b="1" dirty="0" smtClean="0"/>
              <a:t>拉開</a:t>
            </a:r>
            <a:r>
              <a:rPr lang="zh-TW" altLang="en-US" sz="3000" b="1" dirty="0"/>
              <a:t>安全</a:t>
            </a:r>
            <a:r>
              <a:rPr lang="zh-TW" altLang="en-US" sz="3000" b="1" dirty="0" smtClean="0"/>
              <a:t>插梢</a:t>
            </a:r>
            <a:endParaRPr lang="en-US" altLang="zh-TW" sz="3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3000" b="1" dirty="0" smtClean="0"/>
              <a:t>2)</a:t>
            </a:r>
            <a:r>
              <a:rPr lang="zh-TW" altLang="en-US" sz="3000" b="1" dirty="0" smtClean="0"/>
              <a:t>拉住皮管朝向                                                 </a:t>
            </a:r>
            <a:endParaRPr lang="en-US" altLang="zh-TW" sz="3000" b="1" dirty="0" smtClean="0"/>
          </a:p>
          <a:p>
            <a:pPr marL="400050" lvl="1" indent="0">
              <a:buNone/>
            </a:pPr>
            <a:r>
              <a:rPr lang="zh-TW" altLang="en-US" sz="3000" b="1" dirty="0" smtClean="0"/>
              <a:t>      火苗</a:t>
            </a:r>
            <a:endParaRPr lang="en-US" altLang="zh-TW" sz="3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3000" b="1" dirty="0" smtClean="0"/>
              <a:t>3)</a:t>
            </a:r>
            <a:r>
              <a:rPr lang="zh-TW" altLang="en-US" sz="3000" b="1" dirty="0" smtClean="0"/>
              <a:t>壓下手壓柄，</a:t>
            </a:r>
            <a:endParaRPr lang="en-US" altLang="zh-TW" sz="3000" b="1" dirty="0" smtClean="0"/>
          </a:p>
          <a:p>
            <a:pPr marL="457200" lvl="1" indent="0">
              <a:buNone/>
            </a:pPr>
            <a:r>
              <a:rPr lang="zh-TW" altLang="en-US" sz="3000" b="1" dirty="0"/>
              <a:t>　</a:t>
            </a:r>
            <a:r>
              <a:rPr lang="zh-TW" altLang="en-US" sz="3000" b="1" dirty="0" smtClean="0"/>
              <a:t>　朝火源根部噴灑</a:t>
            </a:r>
            <a:endParaRPr lang="zh-TW" altLang="en-US" sz="30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8356" t="-1845" r="4083" b="10425"/>
          <a:stretch/>
        </p:blipFill>
        <p:spPr>
          <a:xfrm>
            <a:off x="6622472" y="3165420"/>
            <a:ext cx="5569527" cy="36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</a:rPr>
              <a:t>二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、旅客急難逃生指引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TW" altLang="en-US" sz="3600" b="1" dirty="0" smtClean="0">
                <a:solidFill>
                  <a:schemeClr val="tx1"/>
                </a:solidFill>
              </a:rPr>
              <a:t>安全門的位置與使用方法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zh-TW" altLang="en-US" sz="3600" b="1" dirty="0" smtClean="0">
                <a:solidFill>
                  <a:schemeClr val="tx1"/>
                </a:solidFill>
              </a:rPr>
              <a:t>車窗</a:t>
            </a:r>
            <a:r>
              <a:rPr lang="zh-TW" altLang="en-US" sz="3600" b="1" dirty="0">
                <a:solidFill>
                  <a:schemeClr val="tx1"/>
                </a:solidFill>
              </a:rPr>
              <a:t>擊破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器位置及使用方式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zh-TW" altLang="en-US" sz="3600" b="1" dirty="0">
                <a:solidFill>
                  <a:schemeClr val="tx1"/>
                </a:solidFill>
              </a:rPr>
              <a:t>車頂逃生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口位置及使用方式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zh-TW" altLang="en-US" sz="3600" b="1" dirty="0">
                <a:solidFill>
                  <a:schemeClr val="tx1"/>
                </a:solidFill>
              </a:rPr>
              <a:t>自動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門洩壓閥位置及使用方式</a:t>
            </a:r>
            <a:endParaRPr lang="en-US" altLang="zh-TW" sz="3600" b="1" dirty="0" smtClean="0">
              <a:solidFill>
                <a:schemeClr val="tx1"/>
              </a:solidFill>
            </a:endParaRPr>
          </a:p>
          <a:p>
            <a:endParaRPr lang="zh-TW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3980"/>
          <a:stretch/>
        </p:blipFill>
        <p:spPr>
          <a:xfrm>
            <a:off x="6816436" y="4862930"/>
            <a:ext cx="5375563" cy="203419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1.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安全門的位置及使用方式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867188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en-US" sz="2800" b="1" dirty="0" smtClean="0"/>
              <a:t>大客車發生火燒車時，乘客能安全逃出的時間只有　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６０秒</a:t>
            </a:r>
            <a:endParaRPr lang="en-US" altLang="zh-TW" sz="2800" b="1" dirty="0" smtClean="0">
              <a:solidFill>
                <a:srgbClr val="C00000"/>
              </a:solidFill>
            </a:endParaRPr>
          </a:p>
          <a:p>
            <a:r>
              <a:rPr lang="zh-TW" altLang="en-US" sz="2800" b="1" dirty="0" smtClean="0"/>
              <a:t>安全門位置：大客車的車身左側</a:t>
            </a:r>
            <a:endParaRPr lang="en-US" altLang="zh-TW" sz="2800" b="1" dirty="0" smtClean="0"/>
          </a:p>
          <a:p>
            <a:r>
              <a:rPr lang="zh-TW" altLang="en-US" sz="2800" b="1" dirty="0"/>
              <a:t>方法</a:t>
            </a:r>
            <a:r>
              <a:rPr lang="zh-TW" altLang="en-US" sz="2800" b="1" dirty="0" smtClean="0"/>
              <a:t>：拉開保護蓋，推開安全門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車型不同</a:t>
            </a:r>
            <a:r>
              <a:rPr lang="en-US" altLang="zh-TW" sz="2800" b="1" dirty="0" smtClean="0"/>
              <a:t>,</a:t>
            </a:r>
            <a:r>
              <a:rPr lang="zh-TW" altLang="en-US" sz="2800" b="1" dirty="0" smtClean="0"/>
              <a:t>方法不同</a:t>
            </a:r>
            <a:r>
              <a:rPr lang="en-US" altLang="zh-TW" sz="2800" b="1" dirty="0" smtClean="0"/>
              <a:t>)</a:t>
            </a:r>
          </a:p>
          <a:p>
            <a:r>
              <a:rPr lang="zh-TW" altLang="en-US" sz="2800" b="1" dirty="0"/>
              <a:t>注意</a:t>
            </a:r>
            <a:r>
              <a:rPr lang="zh-TW" altLang="en-US" sz="2800" b="1" dirty="0" smtClean="0"/>
              <a:t>：車身右側的前、後門也可當做安全門唷，開啟方式見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４</a:t>
            </a:r>
            <a:r>
              <a:rPr lang="en-US" altLang="zh-TW" sz="2800" b="1" dirty="0" smtClean="0">
                <a:solidFill>
                  <a:srgbClr val="C00000"/>
                </a:solidFill>
              </a:rPr>
              <a:t>.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自動門洩壓閥使用方式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697</TotalTime>
  <Words>357</Words>
  <Application>Microsoft Office PowerPoint</Application>
  <PresentationFormat>寬螢幕</PresentationFormat>
  <Paragraphs>57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微軟正黑體</vt:lpstr>
      <vt:lpstr>Arial</vt:lpstr>
      <vt:lpstr>Century Gothic</vt:lpstr>
      <vt:lpstr>Wingdings</vt:lpstr>
      <vt:lpstr>Wingdings 3</vt:lpstr>
      <vt:lpstr>絲縷</vt:lpstr>
      <vt:lpstr>交通安全宣導 大客車(遊覽車)乘車安全</vt:lpstr>
      <vt:lpstr>     排隊上下車 不爭先恐後</vt:lpstr>
      <vt:lpstr>https://www.youtube.com/watch?v=Vf0kJSwEAnY&amp;ab_channel=%E4%BA%A4%E9%80%9A%E9%83%A8%E5%85%AC%E8%B7%AF%E7%B8%BD%E5%B1%80%E8%87%BA%E5%8C%97%E5%8D%80%E7%9B%A3%E7%90%86%E6%89%80 　　  5:05</vt:lpstr>
      <vt:lpstr>一、大客車安全裝置介紹與使用方法</vt:lpstr>
      <vt:lpstr>1.正確繫安全帶的方法</vt:lpstr>
      <vt:lpstr>2.未繫安全帶的嚴重性</vt:lpstr>
      <vt:lpstr>３.滅火器位置及使用方式</vt:lpstr>
      <vt:lpstr>二、旅客急難逃生指引</vt:lpstr>
      <vt:lpstr>1.安全門的位置及使用方式</vt:lpstr>
      <vt:lpstr>2.車窗擊破器的位置及使用方式</vt:lpstr>
      <vt:lpstr>3.車頂逃生口位置及使用方式</vt:lpstr>
      <vt:lpstr>4.自動門洩壓閥位置及使用方式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交通安全宣導_乘車安全</dc:title>
  <dc:creator>USER</dc:creator>
  <cp:lastModifiedBy>cl ch</cp:lastModifiedBy>
  <cp:revision>39</cp:revision>
  <dcterms:created xsi:type="dcterms:W3CDTF">2021-07-09T07:22:40Z</dcterms:created>
  <dcterms:modified xsi:type="dcterms:W3CDTF">2021-07-14T02:47:38Z</dcterms:modified>
</cp:coreProperties>
</file>