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2"/>
  </p:notesMasterIdLst>
  <p:sldIdLst>
    <p:sldId id="256" r:id="rId2"/>
    <p:sldId id="304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39933"/>
    <a:srgbClr val="FF0066"/>
    <a:srgbClr val="FF6699"/>
    <a:srgbClr val="CC6600"/>
    <a:srgbClr val="741D0E"/>
    <a:srgbClr val="FB790D"/>
    <a:srgbClr val="072F0F"/>
    <a:srgbClr val="CC9900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>
      <p:cViewPr varScale="1">
        <p:scale>
          <a:sx n="127" d="100"/>
          <a:sy n="127" d="100"/>
        </p:scale>
        <p:origin x="10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5BAA3-2368-440C-BA07-CFA29F9016EF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62434-2FA6-480C-920E-A0F551CA82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54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62434-2FA6-480C-920E-A0F551CA82F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065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1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96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94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0022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44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3137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996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9900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439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455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757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3110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378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82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062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903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04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33E630-34E2-49A6-A2B4-0CF927421847}" type="datetimeFigureOut">
              <a:rPr lang="zh-TW" altLang="en-US" smtClean="0"/>
              <a:t>2021/4/15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0534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691680" y="836712"/>
            <a:ext cx="6552728" cy="1944216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endParaRPr lang="zh-TW" altLang="en-US" sz="8000" b="1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539552" y="777255"/>
            <a:ext cx="8172400" cy="3744416"/>
          </a:xfrm>
        </p:spPr>
        <p:txBody>
          <a:bodyPr>
            <a:noAutofit/>
          </a:bodyPr>
          <a:lstStyle/>
          <a:p>
            <a:pPr algn="ctr"/>
            <a:endParaRPr lang="en-US" altLang="zh-TW" sz="4800" dirty="0" smtClean="0">
              <a:solidFill>
                <a:srgbClr val="0070C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 algn="ctr">
              <a:spcBef>
                <a:spcPts val="0"/>
              </a:spcBef>
            </a:pPr>
            <a:r>
              <a:rPr lang="zh-TW" altLang="en-US" sz="4800" dirty="0" smtClean="0">
                <a:solidFill>
                  <a:srgbClr val="741D0E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桃園市</a:t>
            </a:r>
            <a:r>
              <a:rPr lang="zh-TW" altLang="en-US" sz="4800" dirty="0">
                <a:solidFill>
                  <a:srgbClr val="741D0E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中壢</a:t>
            </a:r>
            <a:r>
              <a:rPr lang="zh-TW" altLang="en-US" sz="4800" dirty="0" smtClean="0">
                <a:solidFill>
                  <a:srgbClr val="741D0E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區</a:t>
            </a:r>
            <a:r>
              <a:rPr lang="zh-TW" altLang="en-US" sz="4800" b="1" dirty="0" smtClean="0">
                <a:solidFill>
                  <a:srgbClr val="741D0E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新</a:t>
            </a:r>
            <a:r>
              <a:rPr lang="zh-TW" altLang="en-US" sz="4800" b="1" dirty="0">
                <a:solidFill>
                  <a:srgbClr val="741D0E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明國民</a:t>
            </a:r>
            <a:r>
              <a:rPr lang="zh-TW" altLang="en-US" sz="4800" b="1" dirty="0" smtClean="0">
                <a:solidFill>
                  <a:srgbClr val="741D0E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小學</a:t>
            </a:r>
            <a:endParaRPr lang="en-US" altLang="zh-TW" sz="4800" b="1" dirty="0" smtClean="0">
              <a:solidFill>
                <a:srgbClr val="741D0E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 algn="ctr">
              <a:spcBef>
                <a:spcPts val="0"/>
              </a:spcBef>
            </a:pPr>
            <a:endParaRPr lang="en-US" altLang="zh-TW" sz="4800" b="0" dirty="0" smtClean="0">
              <a:solidFill>
                <a:srgbClr val="00B05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 algn="ctr">
              <a:spcBef>
                <a:spcPts val="0"/>
              </a:spcBef>
            </a:pPr>
            <a:r>
              <a:rPr lang="zh-TW" altLang="en-US" sz="6000" dirty="0" smtClean="0">
                <a:solidFill>
                  <a:srgbClr val="CC6600"/>
                </a:solidFill>
                <a:latin typeface="王漢宗綜藝體繁" panose="02000500000000000000" pitchFamily="2" charset="-120"/>
                <a:ea typeface="王漢宗綜藝體繁" panose="02000500000000000000" pitchFamily="2" charset="-120"/>
              </a:rPr>
              <a:t>      省</a:t>
            </a:r>
            <a:r>
              <a:rPr lang="zh-TW" altLang="en-US" sz="6000" dirty="0">
                <a:solidFill>
                  <a:srgbClr val="CC6600"/>
                </a:solidFill>
                <a:latin typeface="王漢宗綜藝體繁" panose="02000500000000000000" pitchFamily="2" charset="-120"/>
                <a:ea typeface="王漢宗綜藝體繁" panose="02000500000000000000" pitchFamily="2" charset="-120"/>
              </a:rPr>
              <a:t>電大作戰</a:t>
            </a:r>
            <a:endParaRPr lang="zh-TW" altLang="en-US" sz="6000" b="0" dirty="0">
              <a:solidFill>
                <a:srgbClr val="CC6600"/>
              </a:solidFill>
              <a:latin typeface="王漢宗綜藝體繁" panose="02000500000000000000" pitchFamily="2" charset="-120"/>
              <a:ea typeface="王漢宗綜藝體繁" panose="02000500000000000000" pitchFamily="2" charset="-120"/>
            </a:endParaRPr>
          </a:p>
        </p:txBody>
      </p:sp>
      <p:pic>
        <p:nvPicPr>
          <p:cNvPr id="1030" name="Picture 6" descr="節電撲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49463"/>
            <a:ext cx="3140968" cy="28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691680" y="836712"/>
            <a:ext cx="6552728" cy="1944216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endParaRPr lang="zh-TW" altLang="en-US" sz="8000" b="1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341784" y="2368698"/>
            <a:ext cx="8388424" cy="4883993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800" dirty="0" smtClean="0">
                <a:solidFill>
                  <a:srgbClr val="741D0E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電力已是現代生活中不可或缺的能源，</a:t>
            </a:r>
            <a:r>
              <a:rPr lang="zh-TW" altLang="en-US" sz="4800" dirty="0">
                <a:solidFill>
                  <a:srgbClr val="741D0E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我們要從生活中的</a:t>
            </a:r>
            <a:r>
              <a:rPr lang="zh-TW" altLang="en-US" sz="4800" dirty="0" smtClean="0">
                <a:solidFill>
                  <a:srgbClr val="741D0E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小事開始做起，才能永續能源，便利我們的生活，也愛護地球</a:t>
            </a:r>
            <a:endParaRPr lang="en-US" altLang="zh-TW" sz="4800" b="0" dirty="0" smtClean="0">
              <a:solidFill>
                <a:srgbClr val="00B05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 algn="ctr">
              <a:spcBef>
                <a:spcPts val="0"/>
              </a:spcBef>
            </a:pPr>
            <a:r>
              <a:rPr lang="zh-TW" altLang="en-US" sz="6000" dirty="0" smtClean="0">
                <a:solidFill>
                  <a:srgbClr val="CC6600"/>
                </a:solidFill>
                <a:latin typeface="王漢宗綜藝體繁" panose="02000500000000000000" pitchFamily="2" charset="-120"/>
                <a:ea typeface="王漢宗綜藝體繁" panose="02000500000000000000" pitchFamily="2" charset="-120"/>
              </a:rPr>
              <a:t>      </a:t>
            </a:r>
            <a:endParaRPr lang="zh-TW" altLang="en-US" sz="6000" b="0" dirty="0">
              <a:solidFill>
                <a:srgbClr val="CC6600"/>
              </a:solidFill>
              <a:latin typeface="王漢宗綜藝體繁" panose="02000500000000000000" pitchFamily="2" charset="-120"/>
              <a:ea typeface="王漢宗綜藝體繁" panose="02000500000000000000" pitchFamily="2" charset="-120"/>
            </a:endParaRPr>
          </a:p>
        </p:txBody>
      </p:sp>
      <p:pic>
        <p:nvPicPr>
          <p:cNvPr id="2050" name="Picture 2" descr="节约用电宣传标语：省一下能源，造福千万年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41"/>
          <a:stretch/>
        </p:blipFill>
        <p:spPr bwMode="auto">
          <a:xfrm>
            <a:off x="2339752" y="404664"/>
            <a:ext cx="4248472" cy="182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1784648"/>
            <a:ext cx="7488832" cy="361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3600" dirty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近年由於油價高漲，加上傳統燃料</a:t>
            </a:r>
            <a:r>
              <a:rPr lang="zh-TW" altLang="en-US" sz="3600" dirty="0" smtClean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能源</a:t>
            </a:r>
            <a:r>
              <a:rPr lang="zh-TW" altLang="en-US" sz="3600" dirty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日漸減少，各國能源供應困難</a:t>
            </a:r>
            <a:r>
              <a:rPr lang="zh-TW" altLang="en-US" sz="3600" dirty="0" smtClean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，台灣</a:t>
            </a:r>
            <a:r>
              <a:rPr lang="zh-TW" altLang="en-US" sz="3600" dirty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地區又</a:t>
            </a:r>
            <a:r>
              <a:rPr lang="zh-TW" altLang="en-US" sz="3600" dirty="0" smtClean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缺乏</a:t>
            </a:r>
            <a:r>
              <a:rPr lang="zh-TW" altLang="en-US" sz="3600" dirty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自產的石油，</a:t>
            </a:r>
            <a:r>
              <a:rPr lang="en-US" altLang="zh-TW" sz="3600" dirty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98%</a:t>
            </a:r>
            <a:r>
              <a:rPr lang="zh-TW" altLang="en-US" sz="3600" dirty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的使用量都靠進口， 因此，節約用電也等於是減少石油使用</a:t>
            </a:r>
            <a:r>
              <a:rPr lang="zh-TW" altLang="en-US" sz="3600" dirty="0" smtClean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</a:t>
            </a:r>
            <a:endParaRPr lang="zh-TW" altLang="en-US" sz="3600" dirty="0">
              <a:solidFill>
                <a:schemeClr val="bg1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5" y="260648"/>
            <a:ext cx="5040560" cy="1524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為什麼要省電</a:t>
            </a:r>
            <a:endParaRPr lang="zh-TW" altLang="en-US" sz="6000" dirty="0">
              <a:solidFill>
                <a:srgbClr val="FF0066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724128" y="692696"/>
            <a:ext cx="2238400" cy="93461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FF6699"/>
                </a:solidFill>
              </a:rPr>
              <a:t>以台灣而言</a:t>
            </a:r>
            <a:endParaRPr lang="zh-TW" altLang="en-US" b="1" dirty="0">
              <a:solidFill>
                <a:srgbClr val="FF6699"/>
              </a:solidFill>
            </a:endParaRPr>
          </a:p>
        </p:txBody>
      </p:sp>
      <p:sp>
        <p:nvSpPr>
          <p:cNvPr id="6" name="閃電 5"/>
          <p:cNvSpPr/>
          <p:nvPr/>
        </p:nvSpPr>
        <p:spPr>
          <a:xfrm rot="5957842">
            <a:off x="6641144" y="5024887"/>
            <a:ext cx="936104" cy="75663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6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467545" y="260648"/>
            <a:ext cx="504056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600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為什麼要省電</a:t>
            </a:r>
            <a:endParaRPr lang="zh-TW" altLang="en-US" sz="6000" dirty="0">
              <a:solidFill>
                <a:srgbClr val="FF0066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2120" y="620688"/>
            <a:ext cx="2238400" cy="934616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FF6699"/>
                </a:solidFill>
              </a:rPr>
              <a:t>以地球而言</a:t>
            </a:r>
            <a:endParaRPr lang="zh-TW" altLang="en-US" b="1" dirty="0">
              <a:solidFill>
                <a:srgbClr val="FF669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9592" y="1784648"/>
            <a:ext cx="7488832" cy="3318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 smtClean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在人類大量使用化石燃料來發電後，排碳量引發全球暖化，導致氣候變遷。各種極端氣候的出現，都顯示出地球生病了</a:t>
            </a:r>
            <a:r>
              <a:rPr lang="en-US" altLang="zh-TW" sz="3600" dirty="0" smtClean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!</a:t>
            </a:r>
            <a:endParaRPr lang="zh-TW" altLang="en-US" sz="3600" dirty="0">
              <a:solidFill>
                <a:schemeClr val="bg1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6" name="閃電 5"/>
          <p:cNvSpPr/>
          <p:nvPr/>
        </p:nvSpPr>
        <p:spPr>
          <a:xfrm rot="5957842">
            <a:off x="6497128" y="4725126"/>
            <a:ext cx="936104" cy="75663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55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467545" y="260648"/>
            <a:ext cx="504056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6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為什麼要省電</a:t>
            </a:r>
            <a:endParaRPr lang="zh-TW" altLang="en-US" sz="6000" dirty="0">
              <a:solidFill>
                <a:srgbClr val="FF0066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pic>
        <p:nvPicPr>
          <p:cNvPr id="6" name="換位思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784648"/>
            <a:ext cx="7668344" cy="4313444"/>
          </a:xfrm>
          <a:prstGeom prst="rect">
            <a:avLst/>
          </a:prstGeom>
        </p:spPr>
      </p:pic>
      <p:sp>
        <p:nvSpPr>
          <p:cNvPr id="4" name="閃電 3"/>
          <p:cNvSpPr/>
          <p:nvPr/>
        </p:nvSpPr>
        <p:spPr>
          <a:xfrm rot="5957842">
            <a:off x="5489016" y="765397"/>
            <a:ext cx="936104" cy="75663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5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1043608" y="476672"/>
            <a:ext cx="3096344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6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如何</a:t>
            </a:r>
            <a:r>
              <a:rPr lang="zh-TW" altLang="en-US" sz="5600" dirty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省電</a:t>
            </a: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4572000" y="513684"/>
            <a:ext cx="3672408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400" dirty="0" smtClean="0">
                <a:solidFill>
                  <a:srgbClr val="339933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食</a:t>
            </a:r>
            <a:r>
              <a:rPr lang="zh-TW" altLang="en-US" sz="3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。衣。住。行。</a:t>
            </a:r>
            <a:endParaRPr lang="zh-TW" altLang="en-US" sz="3000" dirty="0">
              <a:solidFill>
                <a:srgbClr val="FF0066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7544" y="1593804"/>
            <a:ext cx="8568952" cy="4782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2400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  <a:t>.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  電</a:t>
            </a:r>
            <a:r>
              <a:rPr lang="zh-TW" altLang="en-US" sz="2400" dirty="0">
                <a:solidFill>
                  <a:schemeClr val="bg1"/>
                </a:solidFill>
                <a:latin typeface="Hiragino Kaku Gothic Pro"/>
              </a:rPr>
              <a:t>鍋越大瓦數越高，耗電量也更高，建議依家庭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人口數選</a:t>
            </a:r>
            <a: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</a:br>
            <a: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  <a:t>    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 擇</a:t>
            </a:r>
            <a:r>
              <a:rPr lang="zh-TW" altLang="en-US" sz="2400" dirty="0">
                <a:solidFill>
                  <a:schemeClr val="bg1"/>
                </a:solidFill>
                <a:latin typeface="Hiragino Kaku Gothic Pro"/>
              </a:rPr>
              <a:t>適當容量。</a:t>
            </a:r>
            <a:r>
              <a:rPr lang="zh-TW" altLang="en-US" sz="2400" dirty="0">
                <a:solidFill>
                  <a:schemeClr val="bg1"/>
                </a:solidFill>
              </a:rPr>
              <a:t/>
            </a:r>
            <a:br>
              <a:rPr lang="zh-TW" altLang="en-US" sz="2400" dirty="0">
                <a:solidFill>
                  <a:schemeClr val="bg1"/>
                </a:solidFill>
              </a:rPr>
            </a:br>
            <a:r>
              <a:rPr lang="en-US" altLang="zh-TW" sz="24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  <a:t>.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  米飯</a:t>
            </a:r>
            <a:r>
              <a:rPr lang="zh-TW" altLang="en-US" sz="2400" dirty="0">
                <a:solidFill>
                  <a:schemeClr val="bg1"/>
                </a:solidFill>
                <a:latin typeface="Hiragino Kaku Gothic Pro"/>
              </a:rPr>
              <a:t>、穀物先浸泡約</a:t>
            </a:r>
            <a:r>
              <a:rPr lang="en-US" altLang="zh-TW" sz="2400" dirty="0">
                <a:solidFill>
                  <a:schemeClr val="bg1"/>
                </a:solidFill>
                <a:latin typeface="Hiragino Kaku Gothic Pro"/>
              </a:rPr>
              <a:t>30</a:t>
            </a:r>
            <a:r>
              <a:rPr lang="zh-TW" altLang="en-US" sz="2400" dirty="0">
                <a:solidFill>
                  <a:schemeClr val="bg1"/>
                </a:solidFill>
                <a:latin typeface="Hiragino Kaku Gothic Pro"/>
              </a:rPr>
              <a:t>分鐘再煮，能縮短煮熟的時間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，也</a:t>
            </a:r>
            <a: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</a:br>
            <a: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  <a:t>    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 更</a:t>
            </a:r>
            <a:r>
              <a:rPr lang="zh-TW" altLang="en-US" sz="2400" dirty="0">
                <a:solidFill>
                  <a:schemeClr val="bg1"/>
                </a:solidFill>
                <a:latin typeface="Hiragino Kaku Gothic Pro"/>
              </a:rPr>
              <a:t>美味喔。</a:t>
            </a:r>
            <a:r>
              <a:rPr lang="zh-TW" altLang="en-US" sz="2400" dirty="0">
                <a:solidFill>
                  <a:schemeClr val="bg1"/>
                </a:solidFill>
              </a:rPr>
              <a:t/>
            </a:r>
            <a:br>
              <a:rPr lang="zh-TW" altLang="en-US" sz="2400" dirty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  <a:t>.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  避免</a:t>
            </a:r>
            <a:r>
              <a:rPr lang="zh-TW" altLang="en-US" sz="2400" dirty="0">
                <a:solidFill>
                  <a:schemeClr val="bg1"/>
                </a:solidFill>
                <a:latin typeface="Hiragino Kaku Gothic Pro"/>
              </a:rPr>
              <a:t>耗電，保溫時間建議不超過</a:t>
            </a:r>
            <a:r>
              <a:rPr lang="en-US" altLang="zh-TW" sz="2400" dirty="0">
                <a:solidFill>
                  <a:schemeClr val="bg1"/>
                </a:solidFill>
                <a:latin typeface="Hiragino Kaku Gothic Pro"/>
              </a:rPr>
              <a:t>12</a:t>
            </a:r>
            <a:r>
              <a:rPr lang="zh-TW" altLang="en-US" sz="2400" dirty="0">
                <a:solidFill>
                  <a:schemeClr val="bg1"/>
                </a:solidFill>
                <a:latin typeface="Hiragino Kaku Gothic Pro"/>
              </a:rPr>
              <a:t>小時，不用時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記得拔除</a:t>
            </a:r>
            <a: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</a:br>
            <a: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  <a:t>    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 插頭</a:t>
            </a:r>
            <a:r>
              <a:rPr lang="zh-TW" altLang="en-US" sz="2400" dirty="0">
                <a:solidFill>
                  <a:schemeClr val="bg1"/>
                </a:solidFill>
                <a:latin typeface="Hiragino Kaku Gothic Pro"/>
              </a:rPr>
              <a:t>🔌。</a:t>
            </a:r>
            <a:r>
              <a:rPr lang="zh-TW" altLang="en-US" sz="2400" dirty="0">
                <a:solidFill>
                  <a:schemeClr val="bg1"/>
                </a:solidFill>
              </a:rPr>
              <a:t/>
            </a:r>
            <a:br>
              <a:rPr lang="zh-TW" altLang="en-US" sz="2400" dirty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  <a:latin typeface="+mj-lt"/>
              </a:rPr>
              <a:t>4</a:t>
            </a:r>
            <a:r>
              <a:rPr lang="en-US" altLang="zh-TW" sz="2400" dirty="0" smtClean="0">
                <a:solidFill>
                  <a:schemeClr val="bg1"/>
                </a:solidFill>
                <a:latin typeface="Hiragino Kaku Gothic Pro"/>
              </a:rPr>
              <a:t>.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  選購</a:t>
            </a:r>
            <a:r>
              <a:rPr lang="zh-TW" altLang="en-US" sz="2400" dirty="0">
                <a:solidFill>
                  <a:schemeClr val="bg1"/>
                </a:solidFill>
                <a:latin typeface="Hiragino Kaku Gothic Pro"/>
              </a:rPr>
              <a:t>有節能標章的電鍋</a:t>
            </a:r>
            <a:r>
              <a:rPr lang="en-US" altLang="zh-TW" sz="2400" dirty="0">
                <a:solidFill>
                  <a:schemeClr val="bg1"/>
                </a:solidFill>
                <a:latin typeface="Hiragino Kaku Gothic Pro"/>
              </a:rPr>
              <a:t>/</a:t>
            </a:r>
            <a:r>
              <a:rPr lang="zh-TW" altLang="en-US" sz="2400" dirty="0">
                <a:solidFill>
                  <a:schemeClr val="bg1"/>
                </a:solidFill>
                <a:latin typeface="Hiragino Kaku Gothic Pro"/>
              </a:rPr>
              <a:t>電子鍋，既省電又</a:t>
            </a:r>
            <a:r>
              <a:rPr lang="zh-TW" altLang="en-US" sz="2400" dirty="0" smtClean="0">
                <a:solidFill>
                  <a:schemeClr val="bg1"/>
                </a:solidFill>
                <a:latin typeface="Hiragino Kaku Gothic Pro"/>
              </a:rPr>
              <a:t>安全。</a:t>
            </a:r>
            <a:endParaRPr lang="en-US" altLang="zh-TW" sz="2400" dirty="0" smtClean="0">
              <a:solidFill>
                <a:schemeClr val="bg1"/>
              </a:solidFill>
              <a:latin typeface="Hiragino Kaku Gothic Pro"/>
            </a:endParaRPr>
          </a:p>
          <a:p>
            <a:pPr>
              <a:lnSpc>
                <a:spcPct val="130000"/>
              </a:lnSpc>
            </a:pPr>
            <a:r>
              <a:rPr lang="en-US" altLang="zh-TW" sz="2400" dirty="0" smtClean="0">
                <a:solidFill>
                  <a:schemeClr val="bg1"/>
                </a:solidFill>
              </a:rPr>
              <a:t>5.</a:t>
            </a:r>
            <a:r>
              <a:rPr lang="zh-TW" altLang="en-US" sz="2400" dirty="0" smtClean="0">
                <a:solidFill>
                  <a:schemeClr val="bg1"/>
                </a:solidFill>
              </a:rPr>
              <a:t> 不要</a:t>
            </a:r>
            <a:r>
              <a:rPr lang="zh-TW" altLang="en-US" sz="2400" dirty="0">
                <a:solidFill>
                  <a:schemeClr val="bg1"/>
                </a:solidFill>
              </a:rPr>
              <a:t>把</a:t>
            </a:r>
            <a:r>
              <a:rPr lang="zh-TW" altLang="en-US" sz="2400" dirty="0" smtClean="0">
                <a:solidFill>
                  <a:schemeClr val="bg1"/>
                </a:solidFill>
              </a:rPr>
              <a:t>熱</a:t>
            </a:r>
            <a:r>
              <a:rPr lang="zh-TW" altLang="en-US" sz="2400" dirty="0">
                <a:solidFill>
                  <a:schemeClr val="bg1"/>
                </a:solidFill>
              </a:rPr>
              <a:t>的</a:t>
            </a:r>
            <a:r>
              <a:rPr lang="zh-TW" altLang="en-US" sz="2400" dirty="0" smtClean="0">
                <a:solidFill>
                  <a:schemeClr val="bg1"/>
                </a:solidFill>
              </a:rPr>
              <a:t>食物</a:t>
            </a:r>
            <a:r>
              <a:rPr lang="zh-TW" altLang="en-US" sz="2400" dirty="0">
                <a:solidFill>
                  <a:schemeClr val="bg1"/>
                </a:solidFill>
              </a:rPr>
              <a:t>放進冰箱，它們需要額外的電力保持</a:t>
            </a:r>
            <a:r>
              <a:rPr lang="zh-TW" altLang="en-US" sz="2400" dirty="0" smtClean="0">
                <a:solidFill>
                  <a:schemeClr val="bg1"/>
                </a:solidFill>
              </a:rPr>
              <a:t>冷度。</a:t>
            </a:r>
            <a:endParaRPr lang="en-US" altLang="zh-TW" sz="2400" dirty="0" smtClean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TW" sz="2400" dirty="0" smtClean="0">
                <a:solidFill>
                  <a:schemeClr val="bg1"/>
                </a:solidFill>
              </a:rPr>
              <a:t>6.</a:t>
            </a:r>
            <a:r>
              <a:rPr lang="zh-TW" altLang="en-US" sz="2400" dirty="0" smtClean="0">
                <a:solidFill>
                  <a:schemeClr val="bg1"/>
                </a:solidFill>
              </a:rPr>
              <a:t> 若你</a:t>
            </a:r>
            <a:r>
              <a:rPr lang="zh-TW" altLang="en-US" sz="2400" dirty="0">
                <a:solidFill>
                  <a:schemeClr val="bg1"/>
                </a:solidFill>
              </a:rPr>
              <a:t>將長期往外地旅遊，先清理冰箱內</a:t>
            </a:r>
            <a:r>
              <a:rPr lang="zh-TW" altLang="en-US" sz="2400" dirty="0" smtClean="0">
                <a:solidFill>
                  <a:schemeClr val="bg1"/>
                </a:solidFill>
              </a:rPr>
              <a:t>的食物</a:t>
            </a:r>
            <a:r>
              <a:rPr lang="zh-TW" altLang="en-US" sz="2400" dirty="0">
                <a:solidFill>
                  <a:schemeClr val="bg1"/>
                </a:solidFill>
              </a:rPr>
              <a:t>，</a:t>
            </a:r>
            <a:r>
              <a:rPr lang="zh-TW" altLang="en-US" sz="2400" dirty="0" smtClean="0">
                <a:solidFill>
                  <a:schemeClr val="bg1"/>
                </a:solidFill>
              </a:rPr>
              <a:t>並關掉</a:t>
            </a:r>
            <a:r>
              <a:rPr lang="zh-TW" altLang="en-US" sz="2400" dirty="0">
                <a:solidFill>
                  <a:schemeClr val="bg1"/>
                </a:solidFill>
              </a:rPr>
              <a:t>電源。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966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1187624" y="548680"/>
            <a:ext cx="3096344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6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如何</a:t>
            </a:r>
            <a:r>
              <a:rPr lang="zh-TW" altLang="en-US" sz="5600" dirty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省電</a:t>
            </a: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4572000" y="620688"/>
            <a:ext cx="3672408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食。</a:t>
            </a:r>
            <a:r>
              <a:rPr lang="zh-TW" altLang="en-US" sz="5400" dirty="0" smtClean="0">
                <a:solidFill>
                  <a:srgbClr val="339933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衣</a:t>
            </a:r>
            <a:r>
              <a:rPr lang="zh-TW" altLang="en-US" sz="3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。住。行。</a:t>
            </a:r>
            <a:endParaRPr lang="zh-TW" altLang="en-US" sz="3000" dirty="0">
              <a:solidFill>
                <a:srgbClr val="FF0066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1600" y="1916832"/>
            <a:ext cx="8064896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1.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衣物累積</a:t>
            </a: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>7~8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分滿的量再用洗衣機洗，省水也省電。</a:t>
            </a:r>
            <a:b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2.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根據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衣物髒汙程度、布料種類、質地薄軟選擇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適當</a:t>
            </a: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  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洗衣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模式，必要時分開洗滌，縮短每次洗衣機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運轉</a:t>
            </a: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   時間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。</a:t>
            </a:r>
            <a:b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3.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脫水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控制在</a:t>
            </a: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分鐘內，尼龍化纖衣物脫水約</a:t>
            </a: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分鐘即可。</a:t>
            </a:r>
            <a:b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4.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建議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至少每半年使用專用水槽洗劑清洗洗衣機內槽。</a:t>
            </a:r>
            <a:b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5.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選購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有節能標章的洗衣機較省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電。</a:t>
            </a:r>
            <a:endParaRPr lang="zh-TW" altLang="en-US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85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1259632" y="548680"/>
            <a:ext cx="3096344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6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如何</a:t>
            </a:r>
            <a:r>
              <a:rPr lang="zh-TW" altLang="en-US" sz="5600" dirty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省電</a:t>
            </a: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5004048" y="620688"/>
            <a:ext cx="3456384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食。</a:t>
            </a:r>
            <a:r>
              <a:rPr lang="zh-TW" altLang="en-US" sz="28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衣</a:t>
            </a:r>
            <a:r>
              <a:rPr lang="zh-TW" altLang="en-US" sz="3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</a:t>
            </a:r>
            <a:r>
              <a:rPr lang="zh-TW" altLang="en-US" sz="5400" dirty="0" smtClean="0">
                <a:solidFill>
                  <a:srgbClr val="339933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住</a:t>
            </a:r>
            <a:r>
              <a:rPr lang="zh-TW" altLang="en-US" sz="3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。行。</a:t>
            </a:r>
            <a:endParaRPr lang="zh-TW" altLang="en-US" sz="3000" dirty="0">
              <a:solidFill>
                <a:srgbClr val="FF0066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7584" y="1916832"/>
            <a:ext cx="806489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 1. 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盡可能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關掉家中電器用品的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電源， 在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待機模式下，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電器  　　</a:t>
            </a: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　 用品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仍然消耗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電力。</a:t>
            </a:r>
            <a:endParaRPr lang="zh-TW" altLang="en-US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40000"/>
              </a:lnSpc>
            </a:pP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 2. 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購買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新家庭電器用品時，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選擇節約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能源標籤的產品。</a:t>
            </a:r>
          </a:p>
          <a:p>
            <a:pPr>
              <a:lnSpc>
                <a:spcPct val="140000"/>
              </a:lnSpc>
            </a:pP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 3. 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設定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冷氣溫度於攝氐</a:t>
            </a: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>24–26 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度的最佳能源水平，你會感</a:t>
            </a: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/>
            </a:r>
            <a:b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覺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舒適而非寒冷。</a:t>
            </a:r>
          </a:p>
          <a:p>
            <a:pPr>
              <a:lnSpc>
                <a:spcPct val="140000"/>
              </a:lnSpc>
            </a:pP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 4. 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拉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上窗簾或百葉簾，避免陽光直接照射，可以降低室溫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。</a:t>
            </a:r>
            <a:endParaRPr lang="en-US" altLang="zh-TW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40000"/>
              </a:lnSpc>
            </a:pP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 5. 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定期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清洗隔塵網，以提高冷氣流動效率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。</a:t>
            </a:r>
            <a:endParaRPr lang="en-US" altLang="zh-TW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40000"/>
              </a:lnSpc>
            </a:pPr>
            <a:r>
              <a:rPr lang="zh-TW" altLang="en-US" sz="2400" dirty="0" smtClean="0">
                <a:solidFill>
                  <a:schemeClr val="bg1"/>
                </a:solidFill>
                <a:latin typeface="+mj-lt"/>
                <a:ea typeface="+mj-ea"/>
              </a:rPr>
              <a:t>６</a:t>
            </a:r>
            <a:r>
              <a:rPr lang="en-US" altLang="zh-TW" sz="2400" dirty="0" smtClean="0">
                <a:solidFill>
                  <a:schemeClr val="bg1"/>
                </a:solidFill>
                <a:latin typeface="+mj-lt"/>
                <a:ea typeface="+mj-ea"/>
              </a:rPr>
              <a:t>.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需要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照明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時才開燈，並使用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高能源效益的</a:t>
            </a: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>LED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燈。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1043608" y="485143"/>
            <a:ext cx="3096344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6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如何</a:t>
            </a:r>
            <a:r>
              <a:rPr lang="zh-TW" altLang="en-US" sz="5600" dirty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省電</a:t>
            </a: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4860032" y="536794"/>
            <a:ext cx="3456384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食。</a:t>
            </a:r>
            <a:r>
              <a:rPr lang="zh-TW" altLang="en-US" sz="28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衣</a:t>
            </a:r>
            <a:r>
              <a:rPr lang="zh-TW" altLang="en-US" sz="3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</a:t>
            </a:r>
            <a:r>
              <a:rPr lang="zh-TW" altLang="en-US" sz="28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住</a:t>
            </a:r>
            <a:r>
              <a:rPr lang="zh-TW" altLang="en-US" sz="3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</a:t>
            </a:r>
            <a:r>
              <a:rPr lang="zh-TW" altLang="en-US" sz="5400" dirty="0" smtClean="0">
                <a:solidFill>
                  <a:srgbClr val="339933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行</a:t>
            </a:r>
            <a:r>
              <a:rPr lang="zh-TW" altLang="en-US" sz="30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</a:t>
            </a:r>
            <a:endParaRPr lang="zh-TW" altLang="en-US" sz="3000" dirty="0">
              <a:solidFill>
                <a:srgbClr val="FF0066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0184" y="5940931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很難做到嗎</a:t>
            </a: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?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嘗試換個愉快的心情，不僅省電也有益健康喔</a:t>
            </a: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!</a:t>
            </a:r>
            <a:endParaRPr lang="zh-TW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436425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663788" y="1623227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不要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乘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搭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電梯</a:t>
            </a:r>
            <a:r>
              <a:rPr lang="zh-TW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，多走樓梯</a:t>
            </a:r>
            <a:endParaRPr lang="zh-TW" altLang="en-US" sz="2400" dirty="0"/>
          </a:p>
        </p:txBody>
      </p:sp>
      <p:pic>
        <p:nvPicPr>
          <p:cNvPr id="4" name="走樓梯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8682" y="2249142"/>
            <a:ext cx="5400600" cy="322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tx1"/>
          </a:fgClr>
          <a:bgClr>
            <a:schemeClr val="accent6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1043608" y="485143"/>
            <a:ext cx="4032448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600" dirty="0" smtClean="0">
                <a:solidFill>
                  <a:srgbClr val="FF0066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省電大挑戰</a:t>
            </a:r>
            <a:endParaRPr lang="zh-TW" altLang="en-US" sz="5600" dirty="0">
              <a:solidFill>
                <a:srgbClr val="FF0066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6425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048035" y="1593343"/>
            <a:ext cx="5135188" cy="46166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跟著影片一起來挑戰你的</a:t>
            </a:r>
            <a:r>
              <a:rPr lang="en-US" altLang="zh-TW" sz="2400" dirty="0" smtClean="0"/>
              <a:t>”</a:t>
            </a:r>
            <a:r>
              <a:rPr lang="zh-TW" altLang="en-US" sz="2400" dirty="0" smtClean="0"/>
              <a:t>電</a:t>
            </a:r>
            <a:r>
              <a:rPr lang="en-US" altLang="zh-TW" sz="2400" dirty="0" smtClean="0"/>
              <a:t>“</a:t>
            </a:r>
            <a:r>
              <a:rPr lang="zh-TW" altLang="en-US" sz="2400" dirty="0" smtClean="0"/>
              <a:t>力程度</a:t>
            </a:r>
            <a:endParaRPr lang="zh-TW" altLang="en-US" sz="2400" dirty="0"/>
          </a:p>
        </p:txBody>
      </p:sp>
      <p:sp>
        <p:nvSpPr>
          <p:cNvPr id="5" name="爆炸 2 4"/>
          <p:cNvSpPr/>
          <p:nvPr/>
        </p:nvSpPr>
        <p:spPr>
          <a:xfrm>
            <a:off x="6516216" y="332656"/>
            <a:ext cx="2304256" cy="171032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省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2492896"/>
            <a:ext cx="7488832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TM02900771[[fn=切割線]]</Template>
  <TotalTime>12128</TotalTime>
  <Words>293</Words>
  <Application>Microsoft Office PowerPoint</Application>
  <PresentationFormat>如螢幕大小 (4:3)</PresentationFormat>
  <Paragraphs>38</Paragraphs>
  <Slides>10</Slides>
  <Notes>1</Notes>
  <HiddenSlides>0</HiddenSlides>
  <MMClips>3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0" baseType="lpstr">
      <vt:lpstr>Hiragino Kaku Gothic Pro</vt:lpstr>
      <vt:lpstr>王漢宗特黑體繁</vt:lpstr>
      <vt:lpstr>王漢宗綜藝體繁</vt:lpstr>
      <vt:lpstr>華康POP1體W7</vt:lpstr>
      <vt:lpstr>微軟正黑體</vt:lpstr>
      <vt:lpstr>新細明體</vt:lpstr>
      <vt:lpstr>Calibri</vt:lpstr>
      <vt:lpstr>Century Gothic</vt:lpstr>
      <vt:lpstr>Wingdings 3</vt:lpstr>
      <vt:lpstr>切割線</vt:lpstr>
      <vt:lpstr>  </vt:lpstr>
      <vt:lpstr>為什麼要省電</vt:lpstr>
      <vt:lpstr>以地球而言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user</cp:lastModifiedBy>
  <cp:revision>236</cp:revision>
  <dcterms:created xsi:type="dcterms:W3CDTF">2017-10-24T06:11:30Z</dcterms:created>
  <dcterms:modified xsi:type="dcterms:W3CDTF">2021-04-15T07:53:55Z</dcterms:modified>
</cp:coreProperties>
</file>