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18"/>
  </p:notesMasterIdLst>
  <p:handoutMasterIdLst>
    <p:handoutMasterId r:id="rId19"/>
  </p:handoutMasterIdLst>
  <p:sldIdLst>
    <p:sldId id="306" r:id="rId5"/>
    <p:sldId id="304" r:id="rId6"/>
    <p:sldId id="262" r:id="rId7"/>
    <p:sldId id="256" r:id="rId8"/>
    <p:sldId id="293" r:id="rId9"/>
    <p:sldId id="296" r:id="rId10"/>
    <p:sldId id="297" r:id="rId11"/>
    <p:sldId id="301" r:id="rId12"/>
    <p:sldId id="298" r:id="rId13"/>
    <p:sldId id="302" r:id="rId14"/>
    <p:sldId id="299" r:id="rId15"/>
    <p:sldId id="303" r:id="rId16"/>
    <p:sldId id="300" r:id="rId17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858F55F-BB10-42DA-9E53-BCB05BBED2B5}" type="datetime1">
              <a:rPr lang="zh-TW" altLang="en-US" noProof="1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2023/3/18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en-US" altLang="zh-TW" noProof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noProof="1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D69C93F-FBAF-484C-9211-DB4EFAFAC149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1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6BA3186-490C-4963-9CE5-58096C2F0BE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en-US" altLang="zh-TW" noProof="1" dirty="0" smtClean="0"/>
              <a:t>1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119822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en-US" altLang="zh-TW" noProof="1" dirty="0" smtClean="0"/>
              <a:t>3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en-US" altLang="zh-TW" noProof="1" dirty="0" smtClean="0"/>
              <a:t>4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en-US" altLang="zh-TW" noProof="1" dirty="0" smtClean="0"/>
              <a:t>5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138842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en-US" altLang="zh-TW" noProof="1" dirty="0" smtClean="0"/>
              <a:t>6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405395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683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752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596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HD-面板標題-結合索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1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CACC7FBC-56C3-4402-A7AC-EA5BD9C415E0}" type="datetime1">
              <a:rPr lang="en-US" altLang="zh-TW" noProof="1" dirty="0" smtClean="0"/>
              <a:t>3/18/2023</a:t>
            </a:fld>
            <a:endParaRPr lang="zh-TW" altLang="en-US" noProof="1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5" name="直線接點​​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1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076597-1673-4E13-9857-3E4F9CEC95CE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45E8A-F691-4B3C-ABBF-9C6992AD7477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5" name="直線接點​​(S)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EEA1149-0509-414F-A31B-6B6D3AD4FDFE}" type="datetime1">
              <a:rPr lang="zh-TW" altLang="en-US" noProof="1" smtClean="0"/>
              <a:pPr/>
              <a:t>2023/3/18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  <p:sp>
        <p:nvSpPr>
          <p:cNvPr id="14" name="文字方塊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baseline="0" noProof="1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baseline="0" noProof="1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cxnSp>
        <p:nvCxnSpPr>
          <p:cNvPr id="19" name="直線接點​​(S)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54FCE-7665-4841-9115-605880C49885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14" name="文字版面配置區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D32BE51-B6EE-4A8D-B4A4-97D6341C89A7}" type="datetime1">
              <a:rPr lang="en-US" altLang="zh-TW" noProof="1" dirty="0" smtClean="0"/>
              <a:pPr/>
              <a:t>3/18/2023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sp>
        <p:nvSpPr>
          <p:cNvPr id="12" name="文字方塊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baseline="0" noProof="1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baseline="0" noProof="1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cxnSp>
        <p:nvCxnSpPr>
          <p:cNvPr id="26" name="直線接點​​(S)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11" name="文字預留位置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763F73-F0DA-440B-9E7A-E38399477A29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5" name="直線接點​​(S)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6907D-D59D-47BB-8A43-8D717668B0A5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4" name="直線接點​​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B4AB5-3977-423E-9812-79EBF0DDEE77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4" name="直線接點​​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​​(S)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6C7914-45F6-4C08-A588-B24FE8D969EA}" type="datetime1">
              <a:rPr lang="en-US" altLang="zh-TW" noProof="1" dirty="0" smtClean="0"/>
              <a:t>3/18/2023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n-US" altLang="zh-TW" noProof="1" dirty="0" smtClean="0"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293C0A-E406-4362-A58C-E86A70888DE1}" type="datetime1">
              <a:rPr lang="en-US" altLang="zh-TW" noProof="1" dirty="0" smtClean="0"/>
              <a:t>3/18/2023</a:t>
            </a:fld>
            <a:endParaRPr lang="zh-TW" altLang="en-US" noProof="1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6" name="直線接點​​(S)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​​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F5C36-F7BF-4D4E-AE84-AC96A40CE74E}" type="datetime1">
              <a:rPr lang="en-US" altLang="zh-TW" noProof="1" dirty="0" smtClean="0"/>
              <a:t>3/18/2023</a:t>
            </a:fld>
            <a:endParaRPr lang="zh-TW" altLang="en-US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n-US" altLang="zh-TW" noProof="1" dirty="0" smtClean="0"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F64E7-50C3-4A31-9563-37461E2294DD}" type="datetime1">
              <a:rPr lang="en-US" altLang="zh-TW" noProof="1" dirty="0" smtClean="0"/>
              <a:t>3/18/2023</a:t>
            </a:fld>
            <a:endParaRPr lang="zh-TW" altLang="en-US" noProof="1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8" name="直線接點​​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A8B45A-F42B-465B-B468-36D544AC7019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4" name="直線接點​​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7E0B8C-F13D-4E9B-809B-C93B1A98298B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6CF96-C126-49FC-8279-0F1FC6F813F1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  <p:cxnSp>
        <p:nvCxnSpPr>
          <p:cNvPr id="16" name="直線接點​​(S)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17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1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7DCDA3-03E5-403E-8A78-1A4B678576BF}" type="datetime1">
              <a:rPr lang="zh-TW" altLang="en-US" noProof="1" smtClean="0"/>
              <a:t>2023/3/18</a:t>
            </a:fld>
            <a:endParaRPr lang="zh-TW" altLang="en-US" noProof="1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1" dirty="0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HD-面板內容-結合索環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zh-TW" altLang="en-US" noProof="1"/>
              <a:t>按一下以編輯母片文字樣式</a:t>
            </a:r>
          </a:p>
          <a:p>
            <a:pPr lvl="1" rtl="0"/>
            <a:r>
              <a:rPr lang="zh-TW" altLang="en-US" noProof="1"/>
              <a:t>第二層</a:t>
            </a:r>
          </a:p>
          <a:p>
            <a:pPr lvl="2" rtl="0"/>
            <a:r>
              <a:rPr lang="zh-TW" altLang="en-US" noProof="1"/>
              <a:t>第三層</a:t>
            </a:r>
          </a:p>
          <a:p>
            <a:pPr lvl="3" rtl="0"/>
            <a:r>
              <a:rPr lang="zh-TW" altLang="en-US" noProof="1"/>
              <a:t>第四層</a:t>
            </a:r>
          </a:p>
          <a:p>
            <a:pPr lvl="4" rtl="0"/>
            <a:r>
              <a:rPr lang="zh-TW" altLang="en-US" noProof="1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F2444E5-F7E5-4EE7-9EB4-CC4727771C50}" type="datetime1">
              <a:rPr lang="en-US" altLang="zh-TW" noProof="1" smtClean="0"/>
              <a:pPr/>
              <a:t>3/18/2023</a:t>
            </a:fld>
            <a:endParaRPr lang="zh-TW" altLang="en-US" noProof="1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baseline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1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noProof="1" smtClean="0"/>
              <a:pPr/>
              <a:t>‹#›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 baseline="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8F%AF%E5%A4%8F%E6%96%87%E5%8C%96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zh.wikipedia.org/wiki/%E5%AE%8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94%90" TargetMode="External"/><Relationship Id="rId5" Type="http://schemas.openxmlformats.org/officeDocument/2006/relationships/hyperlink" Target="https://zh.wikipedia.org/wiki/%E5%AE%A2%E5%AE%B6%E8%A9%B1" TargetMode="External"/><Relationship Id="rId10" Type="http://schemas.openxmlformats.org/officeDocument/2006/relationships/hyperlink" Target="https://zh.wikipedia.org/wiki/%E5%84%92%E5%AE%B6%E6%96%87%E5%8C%96" TargetMode="External"/><Relationship Id="rId4" Type="http://schemas.openxmlformats.org/officeDocument/2006/relationships/hyperlink" Target="https://zh.wikipedia.org/wiki/%E5%AE%A2%E5%AE%B6%E4%BA%BA" TargetMode="External"/><Relationship Id="rId9" Type="http://schemas.openxmlformats.org/officeDocument/2006/relationships/hyperlink" Target="https://zh.wikipedia.org/wiki/%E4%B8%AD%E5%8E%9F%E6%96%87%E5%8C%9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0.sv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岩灘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89" y="85013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D4774D57-151E-4936-9AF4-E70073D4EB3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38311" y="240520"/>
                <a:ext cx="6815669" cy="1515533"/>
              </a:xfrm>
            </p:spPr>
            <p:txBody>
              <a:bodyPr rtlCol="0">
                <a:noAutofit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zh-TW" altLang="en-US" sz="4800" i="1" smtClean="0">
                        <a:latin typeface="Cambria Math" panose="020405030504060302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rPr>
                      <m:t>「</m:t>
                    </m:r>
                  </m:oMath>
                </a14:m>
                <a:r>
                  <a:rPr lang="zh-TW" altLang="en-US" sz="4800" dirty="0">
                    <a:latin typeface="Arial" panose="020B0604020202020204" pitchFamily="34" charset="0"/>
                    <a:ea typeface="SimSun" panose="02010600030101010101" pitchFamily="2" charset="-122"/>
                    <a:sym typeface="Arial" panose="020B0604020202020204" pitchFamily="34" charset="0"/>
                  </a:rPr>
                  <a:t>市</a:t>
                </a:r>
                <a:r>
                  <a:rPr lang="zh-TW" altLang="en-US" sz="4800" dirty="0">
                    <a:latin typeface="SimSun" panose="02010600030101010101" pitchFamily="2" charset="-122"/>
                    <a:ea typeface="SimSun" panose="02010600030101010101" pitchFamily="2" charset="-122"/>
                    <a:sym typeface="Arial" panose="020B0604020202020204" pitchFamily="34" charset="0"/>
                  </a:rPr>
                  <a:t>」</a:t>
                </a:r>
                <a:r>
                  <a:rPr lang="zh-TW" altLang="en-US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如珍寶</a:t>
                </a:r>
                <a:r>
                  <a:rPr lang="en-US" altLang="zh-TW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-</a:t>
                </a:r>
                <a:r>
                  <a:rPr lang="zh-TW" altLang="en-US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客家篇</a:t>
                </a:r>
                <a:endParaRPr lang="zh-TW" altLang="en-US" sz="4800" noProof="1"/>
              </a:p>
            </p:txBody>
          </p:sp>
        </mc:Choice>
        <mc:Fallback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D4774D57-151E-4936-9AF4-E70073D4E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38311" y="240520"/>
                <a:ext cx="6815669" cy="1515533"/>
              </a:xfrm>
              <a:blipFill>
                <a:blip r:embed="rId4"/>
                <a:stretch>
                  <a:fillRect b="-216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標題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endParaRPr lang="zh-TW" altLang="en-US" sz="4400" noProof="1"/>
          </a:p>
        </p:txBody>
      </p:sp>
      <p:pic>
        <p:nvPicPr>
          <p:cNvPr id="7" name="圖形 6" descr="棕櫚樹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圖形 16" descr="海灘球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圖形 19" descr="水桶和鏟子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B82C4FF-41BF-4BC7-9CE1-18BD344AF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95402" y="2285999"/>
            <a:ext cx="5131902" cy="3317875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2E0E28F-6449-439D-8514-A707D9CC75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982663"/>
            <a:ext cx="5131904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南苗市場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幸福城烘焙屋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F646974-3774-47AD-9181-43301F898DF9}"/>
              </a:ext>
            </a:extLst>
          </p:cNvPr>
          <p:cNvSpPr txBox="1"/>
          <p:nvPr/>
        </p:nvSpPr>
        <p:spPr>
          <a:xfrm>
            <a:off x="6705599" y="2285999"/>
            <a:ext cx="4190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其販賣的客家糕點非常道地，有蛋黃酥、鳳梨酥、古早味的大餅。其中肚臍餅深受推薦，小巧可愛又精緻，除傳統口味外，也新增巧克力、草莓、芋頭、地瓜、抹茶、紅豆等新風味。</a:t>
            </a:r>
            <a:endParaRPr lang="zh-TW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2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2" y="505882"/>
            <a:ext cx="5029196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南苗市場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羅媽媽豆花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6D12A59-29C8-4878-89FE-EA3005C66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742952" y="1809749"/>
            <a:ext cx="5029197" cy="3771898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50142CB-E8AA-4E7D-8135-CF9D2C58EE2C}"/>
              </a:ext>
            </a:extLst>
          </p:cNvPr>
          <p:cNvSpPr txBox="1"/>
          <p:nvPr/>
        </p:nvSpPr>
        <p:spPr>
          <a:xfrm>
            <a:off x="6096000" y="1809749"/>
            <a:ext cx="44527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至今已有</a:t>
            </a:r>
            <a:r>
              <a:rPr lang="en-US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Calibri Light" panose="020F0302020204030204" pitchFamily="34" charset="0"/>
              </a:rPr>
              <a:t>30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多年歷史、其豆花主要有紅豆芋圓珍珠等口味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細明體" panose="02020509000000000000" pitchFamily="49" charset="-120"/>
              </a:rPr>
              <a:t>。店家配料不管是紅豆還是珍珠，熬煮熟爛程度恰到好處。尤其是芋圓口感最特別，香</a:t>
            </a:r>
            <a:r>
              <a:rPr lang="en-US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細明體" panose="02020509000000000000" pitchFamily="49" charset="-120"/>
              </a:rPr>
              <a:t>Q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細明體" panose="02020509000000000000" pitchFamily="49" charset="-120"/>
              </a:rPr>
              <a:t>帶勁，有濃郁芋頭香氣，更可吃到芋頭籤呢！</a:t>
            </a:r>
            <a:endParaRPr lang="zh-TW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279AAFA-B559-42A1-A42A-E45BE0A87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95402" y="2411689"/>
            <a:ext cx="4423833" cy="3317875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79F847E-6DAB-4BB1-9E01-1C9A10D4D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982663"/>
            <a:ext cx="4423833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南苗市場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湯家肉圓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FFF7207-0656-4AF3-B878-B275C1F0B217}"/>
              </a:ext>
            </a:extLst>
          </p:cNvPr>
          <p:cNvSpPr txBox="1"/>
          <p:nvPr/>
        </p:nvSpPr>
        <p:spPr>
          <a:xfrm>
            <a:off x="6096000" y="2411689"/>
            <a:ext cx="49298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750"/>
              </a:spcAft>
            </a:pPr>
            <a:r>
              <a:rPr lang="zh-TW" altLang="zh-TW" sz="280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  <a:cs typeface="細明體" panose="02020509000000000000" pitchFamily="49" charset="-120"/>
              </a:rPr>
              <a:t>此攤商為南苗市場內最受歡迎的小吃店，已有</a:t>
            </a:r>
            <a:r>
              <a:rPr lang="en-US" altLang="zh-TW" sz="280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  <a:cs typeface="細明體" panose="02020509000000000000" pitchFamily="49" charset="-120"/>
              </a:rPr>
              <a:t>60</a:t>
            </a:r>
            <a:r>
              <a:rPr lang="zh-TW" altLang="zh-TW" sz="2800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  <a:cs typeface="細明體" panose="02020509000000000000" pitchFamily="49" charset="-120"/>
              </a:rPr>
              <a:t>年以上歷史。特色為渾圓飽滿的肉圓，皮特別厚，餡料有豬肉、筍乾、豆乾等，味道相當夠。</a:t>
            </a:r>
            <a:endParaRPr lang="zh-TW" altLang="zh-TW" sz="2800" dirty="0">
              <a:effectLst/>
              <a:latin typeface="細明體" panose="02020509000000000000" pitchFamily="49" charset="-120"/>
              <a:ea typeface="細明體" panose="02020509000000000000" pitchFamily="49" charset="-120"/>
              <a:cs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273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E8C13F-55F3-4427-9B29-0FB1DD2B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41E600-CF49-4EB5-B2CA-E38ADF37E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課堂作業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：請在下堂課上課之前，蒐集關於客家市場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華新緬甸市場的相關資料，紀錄於引導單上，於下一堂上課使用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981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199F81-6099-4580-A60A-D75CE236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17511B6-965B-41E6-9009-6428D536E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523999"/>
            <a:ext cx="4654826" cy="372386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BA76C1A-698A-4618-BAC4-7921EBABB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3999"/>
            <a:ext cx="4654826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noProof="1">
                <a:solidFill>
                  <a:srgbClr val="262626"/>
                </a:solidFill>
              </a:rPr>
              <a:t>客家文化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98AADDC-22BB-415B-A1D4-F5A3E9E4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87991"/>
            <a:ext cx="10058399" cy="4282018"/>
          </a:xfrm>
        </p:spPr>
        <p:txBody>
          <a:bodyPr>
            <a:noAutofit/>
          </a:bodyPr>
          <a:lstStyle/>
          <a:p>
            <a:r>
              <a:rPr lang="zh-TW" altLang="en-US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客家文化，是指</a:t>
            </a:r>
            <a:r>
              <a:rPr lang="zh-TW" altLang="en-US" sz="32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客家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客家人</a:t>
            </a:r>
            <a:r>
              <a:rPr lang="zh-TW" altLang="en-US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共同所創造的文化，包括</a:t>
            </a:r>
            <a:r>
              <a:rPr lang="zh-TW" altLang="en-US" sz="32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客家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客家話</a:t>
            </a:r>
            <a:r>
              <a:rPr lang="zh-TW" altLang="en-US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、戲劇音樂、舞蹈、工藝、民俗等。客家文化源自中原漢人南遷時自身所保留的</a:t>
            </a:r>
            <a:r>
              <a:rPr lang="zh-TW" altLang="en-US" sz="32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唐</a:t>
            </a:r>
            <a:r>
              <a:rPr lang="zh-TW" altLang="en-US" sz="32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宋</a:t>
            </a:r>
            <a:r>
              <a:rPr lang="zh-TW" altLang="en-US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時期的</a:t>
            </a:r>
            <a:r>
              <a:rPr lang="zh-TW" altLang="en-US" sz="32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華夏文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華夏文化</a:t>
            </a:r>
            <a:r>
              <a:rPr lang="zh-TW" altLang="en-US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zh-TW" altLang="en-US" sz="32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中原文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中原文化</a:t>
            </a:r>
            <a:r>
              <a:rPr lang="zh-TW" altLang="en-US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。崇文重教，耕讀傳家是客家文化的特點，客家文化的基本特質是</a:t>
            </a:r>
            <a:r>
              <a:rPr lang="zh-TW" altLang="en-US" sz="32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儒家文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儒家文化</a:t>
            </a:r>
            <a:r>
              <a:rPr lang="zh-TW" altLang="en-US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。台灣的客家庄會因區域的不同</a:t>
            </a:r>
            <a:r>
              <a:rPr lang="zh-TW" altLang="en-US" sz="3200" i="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，其生活、語言及飲食文化皆有不同的特色與差異，而南北客家族群的差異，有了不同的吸引力，並使其擁有不同的特色</a:t>
            </a:r>
            <a:r>
              <a:rPr lang="zh-TW" altLang="en-US" sz="3200" i="0" dirty="0">
                <a:solidFill>
                  <a:schemeClr val="tx1"/>
                </a:solidFill>
                <a:effectLst/>
              </a:rPr>
              <a:t>。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岩灘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手繪多邊形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1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環圈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 noProof="1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4" name="環圈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 noProof="1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5" name="環圈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 noProof="1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6" name="環圈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 noProof="1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D4774D57-151E-4936-9AF4-E70073D4EB3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692398" y="1871131"/>
                <a:ext cx="6815669" cy="1515533"/>
              </a:xfrm>
            </p:spPr>
            <p:txBody>
              <a:bodyPr rtlCol="0">
                <a:noAutofit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zh-TW" altLang="en-US" sz="4800" i="1" smtClean="0">
                        <a:latin typeface="Cambria Math" panose="020405030504060302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rPr>
                      <m:t>「</m:t>
                    </m:r>
                  </m:oMath>
                </a14:m>
                <a:r>
                  <a:rPr lang="zh-TW" altLang="en-US" sz="4800" dirty="0">
                    <a:latin typeface="Arial" panose="020B0604020202020204" pitchFamily="34" charset="0"/>
                    <a:ea typeface="SimSun" panose="02010600030101010101" pitchFamily="2" charset="-122"/>
                    <a:sym typeface="Arial" panose="020B0604020202020204" pitchFamily="34" charset="0"/>
                  </a:rPr>
                  <a:t>市</a:t>
                </a:r>
                <a:r>
                  <a:rPr lang="zh-TW" altLang="en-US" sz="4800" dirty="0">
                    <a:latin typeface="SimSun" panose="02010600030101010101" pitchFamily="2" charset="-122"/>
                    <a:ea typeface="SimSun" panose="02010600030101010101" pitchFamily="2" charset="-122"/>
                    <a:sym typeface="Arial" panose="020B0604020202020204" pitchFamily="34" charset="0"/>
                  </a:rPr>
                  <a:t>」</a:t>
                </a:r>
                <a:r>
                  <a:rPr lang="zh-TW" altLang="en-US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如珍寶</a:t>
                </a:r>
                <a:r>
                  <a:rPr lang="en-US" altLang="zh-TW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-</a:t>
                </a:r>
                <a:r>
                  <a:rPr lang="zh-TW" altLang="en-US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客家篇</a:t>
                </a:r>
                <a:endParaRPr lang="zh-TW" altLang="en-US" sz="4800" noProof="1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D4774D57-151E-4936-9AF4-E70073D4E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692398" y="1871131"/>
                <a:ext cx="6815669" cy="1515533"/>
              </a:xfrm>
              <a:blipFill>
                <a:blip r:embed="rId6"/>
                <a:stretch>
                  <a:fillRect b="-216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標題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noProof="1"/>
              <a:t>苗栗南苗市場</a:t>
            </a:r>
          </a:p>
        </p:txBody>
      </p:sp>
      <p:cxnSp>
        <p:nvCxnSpPr>
          <p:cNvPr id="18" name="直線接點​​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圖形 6" descr="棕櫚樹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圖形 16" descr="海灘球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圖形 19" descr="水桶和鏟子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noProof="1"/>
              <a:t>苗栗南苗市場</a:t>
            </a:r>
            <a:endParaRPr lang="en-US" altLang="zh-TW" sz="4400" noProof="1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98AADDC-22BB-415B-A1D4-F5A3E9E4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87990"/>
            <a:ext cx="10058399" cy="4674659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tx1"/>
                </a:solidFill>
              </a:rPr>
              <a:t>苗栗地區各地的生活採買</a:t>
            </a:r>
            <a:r>
              <a:rPr lang="zh-TW" altLang="en-US" sz="3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，北苗栗地區以竹南和頭份為主，而中苗栗地區以苗栗市南苗和公館市場為主，其中南苗市場的規模最為旺盛，也最具有客家風味</a:t>
            </a:r>
            <a:r>
              <a:rPr lang="zh-TW" altLang="en-US" sz="3200" i="0" dirty="0">
                <a:solidFill>
                  <a:schemeClr val="tx1"/>
                </a:solidFill>
                <a:effectLst/>
              </a:rPr>
              <a:t>。</a:t>
            </a:r>
            <a:endParaRPr lang="en-US" altLang="zh-TW" sz="3200" i="0" dirty="0">
              <a:solidFill>
                <a:schemeClr val="tx1"/>
              </a:solidFill>
              <a:effectLst/>
            </a:endParaRPr>
          </a:p>
          <a:p>
            <a:r>
              <a:rPr lang="zh-TW" altLang="en-US" sz="3200" dirty="0">
                <a:solidFill>
                  <a:schemeClr val="tx1"/>
                </a:solidFill>
              </a:rPr>
              <a:t>        南苗市場位於苗栗市的中正路與博愛路上</a:t>
            </a:r>
            <a:r>
              <a:rPr lang="zh-TW" altLang="en-US" sz="3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，販售的物品非常多樣，也可以品嘗許多的客家美食，如黑糖碗粿、粄條、水晶餃等</a:t>
            </a:r>
            <a:r>
              <a:rPr lang="zh-TW" altLang="en-US" sz="3200" dirty="0">
                <a:solidFill>
                  <a:schemeClr val="tx1"/>
                </a:solidFill>
              </a:rPr>
              <a:t>。而許多農家販售各式農莊用品</a:t>
            </a:r>
            <a:r>
              <a:rPr lang="zh-TW" altLang="en-US" sz="32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，讓人似乎走回舊時農莊市集的時光隧道</a:t>
            </a:r>
            <a:r>
              <a:rPr lang="zh-TW" altLang="en-US" sz="3200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6176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noProof="1"/>
              <a:t>苗栗南苗市場</a:t>
            </a:r>
            <a:endParaRPr lang="en-US" altLang="zh-TW" sz="4400" noProof="1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AB0914A-B60A-4109-9B59-FA5734F49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5050" y="1391132"/>
            <a:ext cx="8115300" cy="4467849"/>
          </a:xfrm>
        </p:spPr>
      </p:pic>
    </p:spTree>
    <p:extLst>
      <p:ext uri="{BB962C8B-B14F-4D97-AF65-F5344CB8AC3E}">
        <p14:creationId xmlns:p14="http://schemas.microsoft.com/office/powerpoint/2010/main" val="427355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2" y="505882"/>
            <a:ext cx="5219698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南苗市場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吳家水晶餃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6D12A59-29C8-4878-89FE-EA3005C66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742952" y="1809749"/>
            <a:ext cx="5029198" cy="3771897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8B04910-ECF4-4FE9-95DC-90B4758D1ADD}"/>
              </a:ext>
            </a:extLst>
          </p:cNvPr>
          <p:cNvSpPr txBox="1"/>
          <p:nvPr/>
        </p:nvSpPr>
        <p:spPr>
          <a:xfrm>
            <a:off x="6192905" y="1809749"/>
            <a:ext cx="39317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該店家已經有三十多年的歷史了，也是在地有口碑的小吃店，其水晶餃皮薄餡多，外皮除</a:t>
            </a:r>
            <a:r>
              <a:rPr lang="en-US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Calibri Light" panose="020F0302020204030204" pitchFamily="34" charset="0"/>
              </a:rPr>
              <a:t>Q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勁外還帶有層次感，內餡非常入味，一下子就賣光了。</a:t>
            </a:r>
            <a:endParaRPr lang="zh-TW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087DD21-F145-4E94-8F4A-9FD4B7D6F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95402" y="2285999"/>
            <a:ext cx="4423833" cy="3317875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FC56E51-6344-4A5A-89EC-A4FD827A4F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982663"/>
            <a:ext cx="4423833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南苗市場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客家米食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6DF351E-9935-4EDE-BBD3-3D9A5FDA0A0B}"/>
              </a:ext>
            </a:extLst>
          </p:cNvPr>
          <p:cNvSpPr txBox="1"/>
          <p:nvPr/>
        </p:nvSpPr>
        <p:spPr>
          <a:xfrm>
            <a:off x="6096000" y="2222044"/>
            <a:ext cx="37901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此攤客家米食種類不少，有鹹年糕、甜粄、艾草粄、紅豆糕、黑糖糕、客家麻糬、湯圓等，十分有滋味。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658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2" y="505882"/>
            <a:ext cx="5203044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南苗市場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肉粽當歸鴨麵線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6D12A59-29C8-4878-89FE-EA3005C66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759605" y="1809749"/>
            <a:ext cx="5336394" cy="3771898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6D8C83D-ECA8-4655-A4C4-9EDB145B3B77}"/>
              </a:ext>
            </a:extLst>
          </p:cNvPr>
          <p:cNvSpPr txBox="1"/>
          <p:nvPr/>
        </p:nvSpPr>
        <p:spPr>
          <a:xfrm>
            <a:off x="6453810" y="1809749"/>
            <a:ext cx="37503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客家粽裡面有菜脯、豆干和香菇，配料簡單，但很香。當歸鴨的湯頭偏甜，肉質很紮實。四神湯味道很不錯，用料也很實在。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10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287_TF78524312.potx" id="{9F06D1B5-4924-45FD-B3AE-7746C1E27974}" vid="{EADF20F5-BA6F-4E97-A1B1-150463BB57C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C6F0FA-5858-4AD1-8F89-D32310719A51}">
  <ds:schemaRefs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71af3243-3dd4-4a8d-8c0d-dd76da1f02a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休閒育樂設計</Template>
  <TotalTime>5209</TotalTime>
  <Words>613</Words>
  <Application>Microsoft Office PowerPoint</Application>
  <PresentationFormat>寬螢幕</PresentationFormat>
  <Paragraphs>30</Paragraphs>
  <Slides>13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Microsoft JhengHei UI</vt:lpstr>
      <vt:lpstr>SimSun</vt:lpstr>
      <vt:lpstr>細明體</vt:lpstr>
      <vt:lpstr>微軟正黑體</vt:lpstr>
      <vt:lpstr>新細明體</vt:lpstr>
      <vt:lpstr>新細明體</vt:lpstr>
      <vt:lpstr>Arial</vt:lpstr>
      <vt:lpstr>Cambria Math</vt:lpstr>
      <vt:lpstr>Garamond</vt:lpstr>
      <vt:lpstr>有機</vt:lpstr>
      <vt:lpstr>「市」如珍寶-客家篇</vt:lpstr>
      <vt:lpstr>PowerPoint 簡報</vt:lpstr>
      <vt:lpstr>客家文化</vt:lpstr>
      <vt:lpstr>「市」如珍寶-客家篇</vt:lpstr>
      <vt:lpstr>苗栗南苗市場</vt:lpstr>
      <vt:lpstr>苗栗南苗市場</vt:lpstr>
      <vt:lpstr>南苗市場-吳家水晶餃</vt:lpstr>
      <vt:lpstr>南苗市場-客家米食</vt:lpstr>
      <vt:lpstr>南苗市場-肉粽當歸鴨麵線</vt:lpstr>
      <vt:lpstr>南苗市場-幸福城烘焙屋</vt:lpstr>
      <vt:lpstr>南苗市場-羅媽媽豆花</vt:lpstr>
      <vt:lpstr>南苗市場-湯家肉圓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休閒育樂設計</dc:title>
  <dc:creator>NewUser</dc:creator>
  <cp:lastModifiedBy>NewUser</cp:lastModifiedBy>
  <cp:revision>48</cp:revision>
  <dcterms:created xsi:type="dcterms:W3CDTF">2023-02-03T03:45:36Z</dcterms:created>
  <dcterms:modified xsi:type="dcterms:W3CDTF">2023-03-18T13:17:16Z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