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417" r:id="rId16"/>
    <p:sldId id="418" r:id="rId17"/>
    <p:sldId id="431" r:id="rId18"/>
    <p:sldId id="419" r:id="rId19"/>
    <p:sldId id="430" r:id="rId20"/>
    <p:sldId id="294" r:id="rId21"/>
    <p:sldId id="295" r:id="rId22"/>
    <p:sldId id="322" r:id="rId23"/>
    <p:sldId id="323" r:id="rId24"/>
    <p:sldId id="326" r:id="rId25"/>
    <p:sldId id="325" r:id="rId26"/>
    <p:sldId id="327" r:id="rId27"/>
    <p:sldId id="432" r:id="rId28"/>
    <p:sldId id="393" r:id="rId29"/>
    <p:sldId id="436" r:id="rId30"/>
    <p:sldId id="434" r:id="rId31"/>
    <p:sldId id="437" r:id="rId32"/>
    <p:sldId id="435" r:id="rId33"/>
    <p:sldId id="433" r:id="rId34"/>
    <p:sldId id="438" r:id="rId35"/>
    <p:sldId id="354" r:id="rId36"/>
    <p:sldId id="413" r:id="rId37"/>
    <p:sldId id="441" r:id="rId38"/>
    <p:sldId id="439" r:id="rId39"/>
    <p:sldId id="440" r:id="rId40"/>
    <p:sldId id="412" r:id="rId41"/>
    <p:sldId id="403" r:id="rId42"/>
    <p:sldId id="442" r:id="rId43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82594-61F3-4A8C-95D3-65A1CD86968B}" type="datetimeFigureOut">
              <a:rPr lang="zh-TW" altLang="en-US" smtClean="0"/>
              <a:t>2017/8/24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99F7D-633E-43E0-A988-88B33FB001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5727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99F7D-633E-43E0-A988-88B33FB00181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0933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橢圓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6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5D8A2-8986-40F2-8386-DE6FE3733F8E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7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6A9BE-5D12-419B-8D0A-B021FFB0E42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02477550"/>
      </p:ext>
    </p:extLst>
  </p:cSld>
  <p:clrMapOvr>
    <a:masterClrMapping/>
  </p:clrMapOvr>
  <p:transition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1BD1E-BC59-4DAA-85EF-2BE46B4BB550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A0440-1910-4AE9-9ADD-A0D30F07B1B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05806021"/>
      </p:ext>
    </p:extLst>
  </p:cSld>
  <p:clrMapOvr>
    <a:masterClrMapping/>
  </p:clrMapOvr>
  <p:transition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2FDC0-177D-4B6D-AB5E-E8E1F75E6A27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A47B8-8B6E-4472-8CA9-0D8A4F61E2D6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65425590"/>
      </p:ext>
    </p:extLst>
  </p:cSld>
  <p:clrMapOvr>
    <a:masterClrMapping/>
  </p:clrMapOvr>
  <p:transition>
    <p:checke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57984-4301-446A-83DA-23A1D0BE266E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</p:spPr>
        <p:txBody>
          <a:bodyPr/>
          <a:lstStyle>
            <a:lvl1pPr>
              <a:defRPr/>
            </a:lvl1pPr>
          </a:lstStyle>
          <a:p>
            <a:fld id="{97334800-3B35-42F5-B042-5BCD289CE0B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28427557"/>
      </p:ext>
    </p:extLst>
  </p:cSld>
  <p:clrMapOvr>
    <a:masterClrMapping/>
  </p:clrMapOvr>
  <p:transition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61F4F-FCE3-42E4-91B2-C00C37627A8F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D2354-FE62-49EF-A015-2B6A7B3999B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142470"/>
      </p:ext>
    </p:extLst>
  </p:cSld>
  <p:clrMapOvr>
    <a:masterClrMapping/>
  </p:clrMapOvr>
  <p:transition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矩形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橢圓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C6F62-F736-4EF9-9EAC-30D675F65073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7260E-A516-4483-A90D-03A7B18B3A6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4743970"/>
      </p:ext>
    </p:extLst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9FB0F-7818-4362-AACE-F5F3B49811C8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6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E342F-9718-46AD-AE99-79B4916CFC7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11575537"/>
      </p:ext>
    </p:extLst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4662E-ABC2-4E1B-A57F-6641AF3898D9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6864F-CF3E-451F-9906-0890E966699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5892184"/>
      </p:ext>
    </p:extLst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DD335-AF10-43BA-A456-67B3E02654B6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4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04742-CB8E-4121-8B21-212CD9DC876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68233773"/>
      </p:ext>
    </p:extLst>
  </p:cSld>
  <p:clrMapOvr>
    <a:masterClrMapping/>
  </p:clrMapOvr>
  <p:transition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3" name="矩形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4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D37CF-4A13-4926-8E07-06C01FD79AF6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416DC-5995-4F33-A1AC-4FBA714CBC8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45519076"/>
      </p:ext>
    </p:extLst>
  </p:cSld>
  <p:clrMapOvr>
    <a:masterClrMapping/>
  </p:clrMapOvr>
  <p:transition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07271-7744-4BF9-935C-AA3BB7D50113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FB984-AB25-41DC-9CF6-10058A67EE3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7623371"/>
      </p:ext>
    </p:extLst>
  </p:cSld>
  <p:clrMapOvr>
    <a:masterClrMapping/>
  </p:clrMapOvr>
  <p:transition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kumimoji="0" lang="en-US" sz="3200">
              <a:latin typeface="+mn-lt"/>
              <a:ea typeface="+mn-ea"/>
            </a:endParaRPr>
          </a:p>
        </p:txBody>
      </p:sp>
      <p:sp>
        <p:nvSpPr>
          <p:cNvPr id="6" name="流程圖: 程序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流程圖: 程序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E7ED8-86F2-4401-9B0D-280B518BF91E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E2E50-6E09-40C9-B8C1-492176878ED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8871411"/>
      </p:ext>
    </p:extLst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33" name="文字版面配置區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6163D0B7-FEB6-480E-B28F-2ED4C75DE2BE}" type="datetimeFigureOut">
              <a:rPr lang="zh-TW" altLang="en-US"/>
              <a:pPr>
                <a:defRPr/>
              </a:pPr>
              <a:t>2017/8/24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solidFill>
                  <a:srgbClr val="B5A788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</a:lstStyle>
          <a:p>
            <a:fld id="{C3DE3209-3B89-4D68-9D25-319AEE9118B2}" type="slidenum">
              <a:rPr lang="zh-TW" altLang="en-US"/>
              <a:pPr/>
              <a:t>‹#›</a:t>
            </a:fld>
            <a:endParaRPr lang="en-US" altLang="zh-TW"/>
          </a:p>
        </p:txBody>
      </p:sp>
      <p:sp>
        <p:nvSpPr>
          <p:cNvPr id="15" name="矩形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1" r:id="rId2"/>
    <p:sldLayoutId id="2147483674" r:id="rId3"/>
    <p:sldLayoutId id="2147483670" r:id="rId4"/>
    <p:sldLayoutId id="2147483675" r:id="rId5"/>
    <p:sldLayoutId id="2147483669" r:id="rId6"/>
    <p:sldLayoutId id="2147483676" r:id="rId7"/>
    <p:sldLayoutId id="2147483677" r:id="rId8"/>
    <p:sldLayoutId id="2147483678" r:id="rId9"/>
    <p:sldLayoutId id="2147483668" r:id="rId10"/>
    <p:sldLayoutId id="2147483667" r:id="rId11"/>
    <p:sldLayoutId id="2147483672" r:id="rId12"/>
  </p:sldLayoutIdLst>
  <p:transition>
    <p:checker dir="vert"/>
  </p:transition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  <a:ea typeface="微軟正黑體" panose="020B0604030504040204" pitchFamily="34" charset="-12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佳鮭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1563" y="1785938"/>
            <a:ext cx="8072437" cy="5072062"/>
          </a:xfrm>
        </p:spPr>
        <p:txBody>
          <a:bodyPr>
            <a:normAutofit lnSpcReduction="10000"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植物名。木犀科木犀屬，灌木或小喬木。葉橢圓形或橢圓狀披針形，背面有網脈。花 朵小，呈白色或淡黃色，有香氣，可供觀賞及用為香料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肉桂、桂冠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傳說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月中有桂樹，故以桂借指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月亮：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月桂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廣西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省的簡稱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zh-TW" altLang="en-US" sz="8800" dirty="0" smtClean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桂</a:t>
            </a:r>
            <a:endParaRPr kumimoji="0" lang="zh-TW" altLang="en-US" sz="88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7605464" cy="4738687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方底圓口的盛物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竹器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籮筐、飯籮、籮擔</a:t>
            </a: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籮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ctrTitle"/>
          </p:nvPr>
        </p:nvSpPr>
        <p:spPr>
          <a:xfrm>
            <a:off x="4286250" y="2603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蘿鑼邏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973" y="3798444"/>
            <a:ext cx="4021083" cy="3011931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1563" y="1571625"/>
            <a:ext cx="7781492" cy="5286375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稱謂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(1) 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用以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稱叔父的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妻子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大嬸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、二嬸　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2) 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用以稱丈夫的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弟婦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嬸　</a:t>
            </a:r>
            <a:r>
              <a:rPr lang="en-US" altLang="zh-TW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(3) 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用以尊稱結過婚的女性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長輩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大嬸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嬸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4356100" y="285750"/>
            <a:ext cx="4787900" cy="128587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審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6525344" cy="4379912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液體慢慢往下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滲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滲漉、漉漉、溼漉漉</a:t>
            </a: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漉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麓轆鹿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71600" y="1844824"/>
            <a:ext cx="8064896" cy="5013176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用竹、籐等剖成的細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薄片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竹篾、篾青、篾篁</a:t>
            </a:r>
            <a:r>
              <a:rPr lang="en-US" altLang="zh-TW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條狀的竹篾</a:t>
            </a:r>
            <a:r>
              <a:rPr lang="en-US" altLang="zh-TW" sz="3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3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篾</a:t>
            </a:r>
          </a:p>
        </p:txBody>
      </p:sp>
      <p:sp>
        <p:nvSpPr>
          <p:cNvPr id="7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蔑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1" y="1785938"/>
            <a:ext cx="8000999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竹席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簟子、冰簟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簟</a:t>
            </a:r>
          </a:p>
        </p:txBody>
      </p:sp>
      <p:sp>
        <p:nvSpPr>
          <p:cNvPr id="6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蕈譚潭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1563" y="1568450"/>
            <a:ext cx="7964933" cy="4884738"/>
          </a:xfrm>
        </p:spPr>
        <p:txBody>
          <a:bodyPr>
            <a:no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抓取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他用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手撮了一把泥土。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摘取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撮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聚攏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撮合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、撮口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量詞：</a:t>
            </a:r>
            <a:endParaRPr lang="en-US" altLang="zh-TW" sz="4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(1) </a:t>
            </a:r>
            <a:r>
              <a:rPr lang="zh-TW" altLang="en-US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計算</a:t>
            </a:r>
            <a:r>
              <a:rPr lang="zh-TW" altLang="en-US" sz="3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容量的</a:t>
            </a:r>
            <a:r>
              <a:rPr lang="zh-TW" altLang="en-US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單位</a:t>
            </a:r>
            <a:r>
              <a:rPr lang="zh-TW" altLang="en-US" sz="3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公撮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endParaRPr lang="en-US" altLang="zh-TW" sz="4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2) </a:t>
            </a:r>
            <a:r>
              <a:rPr lang="zh-TW" altLang="en-US" sz="3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計算手指抓取</a:t>
            </a:r>
            <a:r>
              <a:rPr lang="zh-TW" altLang="en-US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物的單位</a:t>
            </a:r>
            <a:r>
              <a:rPr lang="zh-TW" altLang="en-US" sz="3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撮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鹽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endParaRPr lang="en-US" altLang="zh-TW" sz="40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3) </a:t>
            </a:r>
            <a:r>
              <a:rPr lang="zh-TW" altLang="en-US" sz="3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計算成叢的毛髮或野草等的</a:t>
            </a:r>
            <a:r>
              <a:rPr lang="zh-TW" altLang="en-US" sz="3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單位</a:t>
            </a:r>
            <a:r>
              <a:rPr lang="zh-TW" altLang="en-US" sz="3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撮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頭髮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破音一" panose="03000600000000000000" pitchFamily="66" charset="-120"/>
                <a:ea typeface="文鼎標楷注音破音一" panose="03000600000000000000" pitchFamily="66" charset="-120"/>
              </a:rPr>
              <a:t>撮</a:t>
            </a:r>
            <a:endParaRPr kumimoji="0" lang="zh-TW" altLang="en-US" sz="8800" dirty="0">
              <a:solidFill>
                <a:srgbClr val="320E04"/>
              </a:solidFill>
              <a:latin typeface="文鼎標楷注音破音一" panose="03000600000000000000" pitchFamily="66" charset="-120"/>
              <a:ea typeface="文鼎標楷注音破音一" panose="03000600000000000000" pitchFamily="66" charset="-120"/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蕞最</a:t>
            </a:r>
          </a:p>
        </p:txBody>
      </p:sp>
    </p:spTree>
    <p:extLst>
      <p:ext uri="{BB962C8B-B14F-4D97-AF65-F5344CB8AC3E}">
        <p14:creationId xmlns:p14="http://schemas.microsoft.com/office/powerpoint/2010/main" val="2125049801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1" y="1785938"/>
            <a:ext cx="7173415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植物名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青檀、紫檀、檀香</a:t>
            </a:r>
            <a:endParaRPr lang="en-US" altLang="zh-TW" sz="32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檀</a:t>
            </a:r>
          </a:p>
        </p:txBody>
      </p:sp>
      <p:sp>
        <p:nvSpPr>
          <p:cNvPr id="6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擅壇</a:t>
            </a:r>
          </a:p>
        </p:txBody>
      </p:sp>
    </p:spTree>
    <p:extLst>
      <p:ext uri="{BB962C8B-B14F-4D97-AF65-F5344CB8AC3E}">
        <p14:creationId xmlns:p14="http://schemas.microsoft.com/office/powerpoint/2010/main" val="2149337896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1" y="1785938"/>
            <a:ext cx="5733255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供燃燒用的器具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設備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火爐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瓦斯爐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、爐子、另起爐灶、爐火純青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爐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顱鱸蘆</a:t>
            </a:r>
          </a:p>
        </p:txBody>
      </p:sp>
    </p:spTree>
    <p:extLst>
      <p:ext uri="{BB962C8B-B14F-4D97-AF65-F5344CB8AC3E}">
        <p14:creationId xmlns:p14="http://schemas.microsoft.com/office/powerpoint/2010/main" val="1814472561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1" y="1785938"/>
            <a:ext cx="7677471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柔美搖曳的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樣子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裊娜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裊裊婷婷、餘音裊裊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繚繞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裊繞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裊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梟島鳥</a:t>
            </a:r>
          </a:p>
        </p:txBody>
      </p:sp>
    </p:spTree>
    <p:extLst>
      <p:ext uri="{BB962C8B-B14F-4D97-AF65-F5344CB8AC3E}">
        <p14:creationId xmlns:p14="http://schemas.microsoft.com/office/powerpoint/2010/main" val="186766569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1" y="1785938"/>
            <a:ext cx="7677471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一種烹飪方法。用醬油、蔥、薑、酒等佐料，加水烹煮食物，使之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入味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滷菜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滷肉、滷蛋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滷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鹵</a:t>
            </a:r>
          </a:p>
        </p:txBody>
      </p:sp>
    </p:spTree>
    <p:extLst>
      <p:ext uri="{BB962C8B-B14F-4D97-AF65-F5344CB8AC3E}">
        <p14:creationId xmlns:p14="http://schemas.microsoft.com/office/powerpoint/2010/main" val="4260007393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16013" y="1568450"/>
            <a:ext cx="7920483" cy="5289550"/>
          </a:xfrm>
        </p:spPr>
        <p:txBody>
          <a:bodyPr>
            <a:normAutofit/>
          </a:bodyPr>
          <a:lstStyle/>
          <a:p>
            <a:pPr marL="26988"/>
            <a:r>
              <a:rPr lang="en-US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士兵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勁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卒、士卒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供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驅遣、差役的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役卒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、隸卒、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販夫走卒、無名小卒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死亡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暴卒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、病卒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終止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結束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卒業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終於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終究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卒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償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宿願</a:t>
            </a:r>
            <a:endParaRPr lang="zh-TW" altLang="en-US" sz="32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卒</a:t>
            </a:r>
            <a:endParaRPr kumimoji="0" lang="zh-TW" altLang="en-US" sz="88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 txBox="1">
            <a:spLocks/>
          </p:cNvSpPr>
          <p:nvPr/>
        </p:nvSpPr>
        <p:spPr>
          <a:xfrm>
            <a:off x="4286250" y="285750"/>
            <a:ext cx="4857750" cy="1282700"/>
          </a:xfrm>
          <a:prstGeom prst="rect">
            <a:avLst/>
          </a:prstGeom>
        </p:spPr>
        <p:txBody>
          <a:bodyPr anchor="b"/>
          <a:lstStyle>
            <a:lvl1pPr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endParaRPr kumimoji="0" lang="zh-TW" altLang="en-US" sz="80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2" name="標題 1"/>
          <p:cNvSpPr>
            <a:spLocks/>
          </p:cNvSpPr>
          <p:nvPr/>
        </p:nvSpPr>
        <p:spPr bwMode="auto">
          <a:xfrm>
            <a:off x="4284663" y="333375"/>
            <a:ext cx="4859337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endParaRPr kumimoji="0" lang="zh-TW" altLang="en-US" sz="8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ctrTitle"/>
          </p:nvPr>
        </p:nvSpPr>
        <p:spPr>
          <a:xfrm>
            <a:off x="4427984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淬萃翠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2988" y="1447800"/>
            <a:ext cx="7891462" cy="48006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本課的文類為</a:t>
            </a:r>
          </a:p>
          <a:p>
            <a:pPr>
              <a:buFont typeface="Wingdings 2" panose="05020102010507070707" pitchFamily="18" charset="2"/>
              <a:buNone/>
            </a:pPr>
            <a:endParaRPr lang="zh-TW" altLang="en-US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記敘文</a:t>
            </a:r>
            <a:r>
              <a:rPr lang="zh-TW" altLang="en-US" sz="4000" dirty="0" smtClean="0"/>
              <a:t>  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6013" y="1447800"/>
            <a:ext cx="7818437" cy="541020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文中如何形容桂花飄香的程度？請從文章中找出描寫的句子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桂花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開得最茂盛時，不說香聞十里，至少前後左右十幾家鄰居，沒有不浸在桂花香裡的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全年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，整個村莊都沉浸在桂花香中。</a:t>
            </a:r>
            <a:endParaRPr lang="zh-TW" altLang="en-US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116013" y="1447800"/>
            <a:ext cx="7818437" cy="480060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作者覺得桂花迷人的原因是什麼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迷人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的原因，是它有芬芳的香味，不但可以聞，還能作為食材，放入料理中食用。</a:t>
            </a:r>
            <a:endParaRPr lang="zh-TW" altLang="en-US" sz="40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447800"/>
            <a:ext cx="7891462" cy="5293568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作者如何透過描寫桂花表達她思鄉的情懷？請從文章中找出一句話來證明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曾在走過人家圍牆外時聞到這股香味，一聞到就會引起鄉愁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桂花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，真叫我魂牽夢縈。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 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447800"/>
            <a:ext cx="7891462" cy="541020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為什麼作者知道要「做風水」了，卻覺得很高興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作者喜歡搖桂花，要「做風水」了，就需要提前搖桂花，所以作者很高興、很期待。</a:t>
            </a:r>
            <a:endParaRPr lang="en-US" altLang="zh-TW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971601" y="1268760"/>
            <a:ext cx="7962850" cy="5760640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「桂花雨」是指搖桂花時會像下雨一般，這種景象是如何形成的呢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桂花成熟時，用力的搖晃樹幹可以讓花朵自然掉落，整棵樹的花朵紛紛落下，面積之大，讓年紀小的作者感受花朵掉落在自己身上的感覺，就像下雨一樣。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484312"/>
            <a:ext cx="7859712" cy="5113039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你覺得作者的母親是一個怎樣的人？請從課文中找出一個例子來支持你的看法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484312"/>
            <a:ext cx="7859712" cy="5113039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她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是一個有愛心的人、守望相助的好鄰居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 她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在桂花收成後，說要送一斗給胡宅老爺爺，一斗給毛宅二嬸婆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她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是能幹的家庭主婦：一看到要「做風水」了，趕緊吩咐長工提前「搖桂花」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642404313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268760"/>
            <a:ext cx="7859712" cy="5328591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作者為什麼對家中哪裡種了哪些品種的桂花，有這麼深刻的印象？課文中的描述，表現出作者怎樣的情感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作者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詳細的描述故鄉家中種植桂花的情形、地點、品種，表現出作者對故鄉的濃濃思念，與之後段落中的「魂牽夢縈」之說遙遙呼應。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2781519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268760"/>
            <a:ext cx="7859712" cy="5328591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文中描述桂花雖然笨笨拙拙，毫不起眼，但仍是作者的最愛，甚至為了它寧可俗氣。你覺得作者為什麼要這樣寫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1705252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1563" y="1785938"/>
            <a:ext cx="7676901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植物名。木犀科木犀屬，灌木或小喬木。葉長橢圓形，秋季開白色或淡黃色小花，帶有香味，可供觀賞、製造花茶或食品的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配料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木樨</a:t>
            </a:r>
            <a:endParaRPr lang="zh-TW" altLang="en-US" sz="4000" dirty="0" smtClean="0">
              <a:solidFill>
                <a:srgbClr val="0000FF"/>
              </a:solidFill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樨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犀遲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8450" y="5029200"/>
            <a:ext cx="2495550" cy="1828800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268760"/>
            <a:ext cx="7859712" cy="5328591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8.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為了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表現出作者對喜歡的事物情有獨鍾，而且不重視華麗的外表，重視樸實的內涵。相對於一般人都會被豔麗的花草或景觀所吸引，但作者喜愛的卻是外表不出眾，但香氣迷人且還有特殊用途的桂花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961298787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268760"/>
            <a:ext cx="7859712" cy="5328591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8.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足見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作者不在意外表，就是鍾情於桂花渾然天成的獨特氣質，也顯示了</a:t>
            </a:r>
            <a:r>
              <a:rPr lang="zh-TW" altLang="en-US" sz="4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作者應是個重視實質甚於表面的人。</a:t>
            </a:r>
            <a:endParaRPr lang="zh-TW" altLang="en-US" sz="40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2442389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268760"/>
            <a:ext cx="7859712" cy="5328591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作者透過本文，主要想告訴我們什麼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表達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思鄉的情感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童年記憶的懷念。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4895497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268760"/>
            <a:ext cx="7859712" cy="5328591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10.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文章中提到「風水忌」可能會帶來什麼不好的影響？讓你有哪些聯想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74829136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  <a:latin typeface="標楷體" pitchFamily="65" charset="-120"/>
                <a:ea typeface="標楷體" pitchFamily="65" charset="-120"/>
              </a:rPr>
              <a:t>課文討論</a:t>
            </a:r>
            <a:endParaRPr lang="zh-TW" altLang="en-US" dirty="0">
              <a:solidFill>
                <a:schemeClr val="tx2">
                  <a:satMod val="13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42988" y="1268760"/>
            <a:ext cx="7859712" cy="5328591"/>
          </a:xfrm>
        </p:spPr>
        <p:txBody>
          <a:bodyPr/>
          <a:lstStyle/>
          <a:p>
            <a:pPr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10. 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可能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會造成農作物的收成短少。我覺得每次颱風來都會挾帶豪雨，許多地方因而淹水。就像「八八水災」，讓好多人都失去了家園，農作物沒了，房屋毀了，親人離開了，颱風的來臨真的會帶來許多災害。</a:t>
            </a:r>
            <a:endParaRPr lang="zh-TW" altLang="en-US" sz="4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4686348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idx="4294967295"/>
          </p:nvPr>
        </p:nvSpPr>
        <p:spPr>
          <a:xfrm>
            <a:off x="5429250" y="360363"/>
            <a:ext cx="3714750" cy="854075"/>
          </a:xfr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第十四課多音字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1143000" y="1785938"/>
            <a:ext cx="7553325" cy="4451374"/>
          </a:xfrm>
        </p:spPr>
        <p:txBody>
          <a:bodyPr tIns="0">
            <a:normAutofit/>
          </a:bodyPr>
          <a:lstStyle/>
          <a:p>
            <a:pPr marL="26988" indent="0">
              <a:buNone/>
            </a:pPr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6000" b="1" dirty="0" smtClean="0">
                <a:latin typeface="文鼎注音寬字" panose="03000600000000000000" pitchFamily="65" charset="-120"/>
                <a:ea typeface="文鼎注音寬字" panose="03000600000000000000" pitchFamily="65" charset="-120"/>
              </a:rPr>
              <a:t>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：士卒、病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卒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 indent="0">
              <a:buNone/>
            </a:pPr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40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0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6000" b="1" dirty="0" smtClean="0">
                <a:solidFill>
                  <a:prstClr val="black"/>
                </a:solidFill>
                <a:latin typeface="文鼎注音窄字破音一" panose="020B0602010101010101" pitchFamily="33" charset="-120"/>
                <a:ea typeface="文鼎注音窄字破音一" panose="020B0602010101010101" pitchFamily="33" charset="-120"/>
              </a:rPr>
              <a:t>卒</a:t>
            </a:r>
            <a:r>
              <a:rPr lang="zh-TW" altLang="en-US" sz="40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：倉卒、卒死（通「猝」）</a:t>
            </a:r>
            <a:endParaRPr lang="zh-TW" altLang="en-US" dirty="0">
              <a:solidFill>
                <a:srgbClr val="320E04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卒</a:t>
            </a:r>
            <a:endParaRPr kumimoji="0" lang="zh-TW" altLang="en-US" sz="8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短語練習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268760"/>
            <a:ext cx="7934325" cy="5400600"/>
          </a:xfrm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latin typeface="Yu Gothic UI" panose="020B0500000000000000" pitchFamily="34" charset="-128"/>
                <a:ea typeface="Yu Gothic UI" panose="020B0500000000000000" pitchFamily="34" charset="-128"/>
                <a:sym typeface="Wingdings" panose="05000000000000000000" pitchFamily="2" charset="2"/>
              </a:rPr>
              <a:t>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樸實自然的文筆</a:t>
            </a:r>
          </a:p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結構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（形容詞）（形容詞）的（名詞）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美麗大方的公主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青翠爽口的蔬菜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繽紛燦爛的煙火</a:t>
            </a:r>
          </a:p>
        </p:txBody>
      </p:sp>
    </p:spTree>
    <p:extLst>
      <p:ext uri="{BB962C8B-B14F-4D97-AF65-F5344CB8AC3E}">
        <p14:creationId xmlns:p14="http://schemas.microsoft.com/office/powerpoint/2010/main" val="1828978237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短語練習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268760"/>
            <a:ext cx="7934325" cy="5400600"/>
          </a:xfrm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latin typeface="Yu Gothic UI" panose="020B0500000000000000" pitchFamily="34" charset="-128"/>
                <a:ea typeface="Yu Gothic UI" panose="020B0500000000000000" pitchFamily="34" charset="-128"/>
                <a:sym typeface="Wingdings" panose="05000000000000000000" pitchFamily="2" charset="2"/>
              </a:rPr>
              <a:t>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爐煙裊裊</a:t>
            </a: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結構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（名詞）（疊字詞）</a:t>
            </a:r>
          </a:p>
          <a:p>
            <a:pPr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春陽暖暖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輕風徐徐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雲霧濛濛</a:t>
            </a:r>
          </a:p>
        </p:txBody>
      </p:sp>
    </p:spTree>
    <p:extLst>
      <p:ext uri="{BB962C8B-B14F-4D97-AF65-F5344CB8AC3E}">
        <p14:creationId xmlns:p14="http://schemas.microsoft.com/office/powerpoint/2010/main" val="2602437781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短句練習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268760"/>
            <a:ext cx="7934325" cy="5400600"/>
          </a:xfrm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solidFill>
                  <a:srgbClr val="0000FF"/>
                </a:solidFill>
                <a:latin typeface="Yu Gothic UI" panose="020B0500000000000000" pitchFamily="34" charset="-128"/>
                <a:ea typeface="Yu Gothic UI" panose="020B0500000000000000" pitchFamily="34" charset="-128"/>
                <a:sym typeface="Wingdings" panose="05000000000000000000" pitchFamily="2" charset="2"/>
              </a:rPr>
              <a:t>⒈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桂花不但可以聞，還可以吃。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結構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（名詞）不但可以（動詞），還可以（動詞）。</a:t>
            </a:r>
          </a:p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小黃瓜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不但可以生吃，還可以熟食。</a:t>
            </a:r>
          </a:p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這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把椅子不但可以升高，還可以降低。</a:t>
            </a:r>
          </a:p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智慧型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手機不但可以打電話，還可以上網。</a:t>
            </a:r>
          </a:p>
        </p:txBody>
      </p:sp>
    </p:spTree>
    <p:extLst>
      <p:ext uri="{BB962C8B-B14F-4D97-AF65-F5344CB8AC3E}">
        <p14:creationId xmlns:p14="http://schemas.microsoft.com/office/powerpoint/2010/main" val="1813815745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造句練習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268760"/>
            <a:ext cx="7934325" cy="5400600"/>
          </a:xfrm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  <a:sym typeface="Wingdings" panose="05000000000000000000" pitchFamily="2" charset="2"/>
              </a:rPr>
              <a:t>⒈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魂牽夢縈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—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桂花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，真叫我魂牽夢縈。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日月潭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的美麗山水，讓我魂牽夢縈，久久無法忘懷。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在外飄泊多年的他，今天終於回到魂牽夢縈的故鄉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。</a:t>
            </a:r>
            <a:endParaRPr lang="zh-TW" altLang="en-US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68413381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16013" y="1773238"/>
            <a:ext cx="7272411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住所、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住處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宅第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、住宅、深宅大院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居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宅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仁厚</a:t>
            </a:r>
            <a:endParaRPr lang="zh-TW" altLang="en-US" sz="32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宅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2" name="標題 1"/>
          <p:cNvSpPr>
            <a:spLocks/>
          </p:cNvSpPr>
          <p:nvPr/>
        </p:nvSpPr>
        <p:spPr bwMode="auto">
          <a:xfrm>
            <a:off x="4286250" y="285750"/>
            <a:ext cx="485775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endParaRPr kumimoji="0" lang="zh-TW" altLang="en-US" sz="8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造句練習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0125" y="1124744"/>
            <a:ext cx="7934325" cy="5832648"/>
          </a:xfrm>
        </p:spPr>
        <p:txBody>
          <a:bodyPr/>
          <a:lstStyle/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⒉才高八斗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—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雖不見得高明，但在我心目中，父親確實是才高八斗，出口成詩！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伯伯才高八斗，不但是大學教授，還是一位名作家。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他才高八斗，不論什麼題目都能寫出一篇好文章。</a:t>
            </a:r>
          </a:p>
        </p:txBody>
      </p:sp>
    </p:spTree>
    <p:extLst>
      <p:ext uri="{BB962C8B-B14F-4D97-AF65-F5344CB8AC3E}">
        <p14:creationId xmlns:p14="http://schemas.microsoft.com/office/powerpoint/2010/main" val="107596654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句型練習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轉折複句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971599" y="1268760"/>
            <a:ext cx="7962851" cy="5589240"/>
          </a:xfrm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  <a:sym typeface="Wingdings" panose="05000000000000000000" pitchFamily="2" charset="2"/>
              </a:rPr>
              <a:t>⒈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儘管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可是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……—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儘管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父親指指點點的告訴我，這是凌霄花，這是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可是我除了記些名稱外，最喜歡的還是桂花。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儘管他不斷的提醒我，可是我還是忘記把雨傘帶走。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儘管家事很多，可是媽媽仍然會撥出時間陪伴我。</a:t>
            </a:r>
          </a:p>
          <a:p>
            <a:pPr>
              <a:buNone/>
            </a:pP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endParaRPr lang="zh-TW" altLang="en-US" sz="4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83083621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句型練習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條件</a:t>
            </a:r>
            <a:r>
              <a:rPr lang="zh-TW" altLang="en-US" sz="4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複句</a:t>
            </a:r>
            <a:r>
              <a:rPr lang="en-US" altLang="zh-TW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 smtClean="0">
              <a:effectLst>
                <a:outerShdw blurRad="38100" dist="38100" dir="2700000" algn="tl">
                  <a:srgbClr val="C0C0C0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971599" y="1268760"/>
            <a:ext cx="7962851" cy="5589240"/>
          </a:xfrm>
        </p:spPr>
        <p:txBody>
          <a:bodyPr/>
          <a:lstStyle/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⒉只要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可以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……—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只要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不做風水，我可以收幾大籮，送一斗給胡宅老爺爺，一斗給毛宅二嬸婆，他們兩家糕餅做得多。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只要時間充足，他可以把田地的雜草除得一乾二淨。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只要爸爸不用加班，就可以陪我們吃晚餐。</a:t>
            </a:r>
          </a:p>
          <a:p>
            <a:pPr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2698914425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7605463" cy="4738687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以針帶引絲線在布上、綢緞上綴上各種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花紋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刺繡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繡花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繡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有各種花紋的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絲織品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湘繡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、蘇繡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繡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有彩紋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繡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帽、繡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帳</a:t>
            </a: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繡</a:t>
            </a: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3635375" y="285750"/>
            <a:ext cx="5508625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鏽肅蕭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4625" y="5146648"/>
            <a:ext cx="2619375" cy="1743075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7893496" cy="4811712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屋頂邊緣垂於瓦下的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部分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屋簷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、重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簷、飛簷走壁</a:t>
            </a:r>
            <a:endParaRPr lang="zh-TW" altLang="en-US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覆蓋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物體的邊緣或突出的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部分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帽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簷、傘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簷</a:t>
            </a:r>
            <a:endParaRPr lang="zh-TW" altLang="en-US" sz="32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434" name="副標題 2"/>
          <p:cNvSpPr txBox="1">
            <a:spLocks/>
          </p:cNvSpPr>
          <p:nvPr/>
        </p:nvSpPr>
        <p:spPr bwMode="auto">
          <a:xfrm>
            <a:off x="1071563" y="285750"/>
            <a:ext cx="2071687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簷</a:t>
            </a: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4286250" y="2603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詹擔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7029400" cy="4738687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天空、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雲氣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霄壤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、雲霄、霄漢、響徹雲霄、九霄雲外</a:t>
            </a:r>
            <a:endParaRPr lang="zh-TW" altLang="en-US" sz="32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458" name="副標題 2"/>
          <p:cNvSpPr txBox="1">
            <a:spLocks/>
          </p:cNvSpPr>
          <p:nvPr/>
        </p:nvSpPr>
        <p:spPr bwMode="auto">
          <a:xfrm>
            <a:off x="1071563" y="285750"/>
            <a:ext cx="2071687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霄</a:t>
            </a:r>
            <a:endParaRPr kumimoji="0" lang="zh-TW" altLang="en-US" sz="8800" dirty="0"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宵</a:t>
            </a:r>
            <a:endParaRPr lang="zh-TW" altLang="en-US" sz="80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文鼎標楷注音破音二" panose="03000600000000000000" pitchFamily="66" charset="-120"/>
              <a:ea typeface="文鼎標楷注音破音二" panose="03000600000000000000" pitchFamily="66" charset="-12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1785938"/>
            <a:ext cx="7173416" cy="4667250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愚笨、不靈活。與「巧」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相對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笨拙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、手拙、弄巧成拙、勤能補拙</a:t>
            </a:r>
          </a:p>
          <a:p>
            <a:pPr marL="26988"/>
            <a:r>
              <a:rPr lang="en-US" altLang="zh-TW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謙稱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r>
              <a:rPr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拙見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拙作</a:t>
            </a:r>
            <a:endParaRPr lang="en-US" altLang="zh-TW" sz="40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拙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絀茁</a:t>
            </a:r>
          </a:p>
        </p:txBody>
      </p:sp>
      <p:sp>
        <p:nvSpPr>
          <p:cNvPr id="2" name="AutoShape 2" descr="「鷺鷥」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1" y="1785938"/>
            <a:ext cx="7893495" cy="5072062"/>
          </a:xfrm>
        </p:spPr>
        <p:txBody>
          <a:bodyPr>
            <a:normAutofit/>
          </a:bodyPr>
          <a:lstStyle/>
          <a:p>
            <a:pPr marL="26988"/>
            <a:r>
              <a:rPr lang="en-US" altLang="zh-TW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dirty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圍繞、</a:t>
            </a:r>
            <a:r>
              <a:rPr lang="zh-TW" altLang="en-US" sz="4000" dirty="0" smtClean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纏繞</a:t>
            </a:r>
            <a:r>
              <a:rPr lang="zh-TW" altLang="en-US" sz="4000" dirty="0">
                <a:solidFill>
                  <a:srgbClr val="320E0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縈繞、魂牽夢縈</a:t>
            </a:r>
            <a:endParaRPr lang="zh-TW" altLang="en-US" sz="32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071563" y="285750"/>
            <a:ext cx="2071687" cy="1214438"/>
          </a:xfrm>
          <a:prstGeom prst="rect">
            <a:avLst/>
          </a:prstGeom>
        </p:spPr>
        <p:txBody>
          <a:bodyPr tIns="0"/>
          <a:lstStyle>
            <a:lvl1pPr marL="26988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anose="020B0502020104020203" pitchFamily="34" charset="0"/>
                <a:ea typeface="微軟正黑體" panose="020B0604030504040204" pitchFamily="34" charset="-12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kumimoji="0" lang="zh-TW" altLang="en-US" sz="8800" dirty="0" smtClean="0">
                <a:solidFill>
                  <a:srgbClr val="320E04"/>
                </a:solidFill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縈</a:t>
            </a:r>
            <a:endParaRPr kumimoji="0" lang="zh-TW" altLang="en-US" sz="8800" dirty="0">
              <a:solidFill>
                <a:srgbClr val="320E04"/>
              </a:solidFill>
              <a:latin typeface="文鼎標楷注音" panose="03000600000000000000" pitchFamily="66" charset="-120"/>
              <a:ea typeface="文鼎標楷注音" panose="03000600000000000000" pitchFamily="66" charset="-120"/>
            </a:endParaRPr>
          </a:p>
        </p:txBody>
      </p:sp>
      <p:sp>
        <p:nvSpPr>
          <p:cNvPr id="7" name="副標題 2"/>
          <p:cNvSpPr txBox="1">
            <a:spLocks/>
          </p:cNvSpPr>
          <p:nvPr/>
        </p:nvSpPr>
        <p:spPr>
          <a:xfrm>
            <a:off x="1143000" y="3357563"/>
            <a:ext cx="7553325" cy="3000375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kumimoji="0" lang="zh-TW" altLang="en-US" sz="6000" dirty="0">
              <a:solidFill>
                <a:schemeClr val="tx2">
                  <a:shade val="30000"/>
                  <a:satMod val="1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標題 1"/>
          <p:cNvSpPr>
            <a:spLocks noGrp="1"/>
          </p:cNvSpPr>
          <p:nvPr>
            <p:ph type="ctrTitle"/>
          </p:nvPr>
        </p:nvSpPr>
        <p:spPr>
          <a:xfrm>
            <a:off x="4286250" y="285750"/>
            <a:ext cx="4857750" cy="12827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r>
              <a:rPr lang="zh-TW" altLang="en-US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文鼎標楷注音" panose="03000600000000000000" pitchFamily="66" charset="-120"/>
                <a:ea typeface="文鼎標楷注音" panose="03000600000000000000" pitchFamily="66" charset="-120"/>
              </a:rPr>
              <a:t>營瑩螢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1671</TotalTime>
  <Words>1378</Words>
  <Application>Microsoft Office PowerPoint</Application>
  <PresentationFormat>如螢幕大小 (4:3)</PresentationFormat>
  <Paragraphs>168</Paragraphs>
  <Slides>42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42</vt:i4>
      </vt:variant>
    </vt:vector>
  </HeadingPairs>
  <TitlesOfParts>
    <vt:vector size="58" baseType="lpstr">
      <vt:lpstr>Yu Gothic UI</vt:lpstr>
      <vt:lpstr>文鼎注音窄字破音一</vt:lpstr>
      <vt:lpstr>文鼎注音寬字</vt:lpstr>
      <vt:lpstr>文鼎標楷注音</vt:lpstr>
      <vt:lpstr>文鼎標楷注音破音一</vt:lpstr>
      <vt:lpstr>文鼎標楷注音破音二</vt:lpstr>
      <vt:lpstr>微軟正黑體</vt:lpstr>
      <vt:lpstr>新細明體</vt:lpstr>
      <vt:lpstr>標楷體</vt:lpstr>
      <vt:lpstr>Arial</vt:lpstr>
      <vt:lpstr>Calibri</vt:lpstr>
      <vt:lpstr>Gill Sans MT</vt:lpstr>
      <vt:lpstr>Verdana</vt:lpstr>
      <vt:lpstr>Wingdings</vt:lpstr>
      <vt:lpstr>Wingdings 2</vt:lpstr>
      <vt:lpstr>夏至</vt:lpstr>
      <vt:lpstr>佳鮭</vt:lpstr>
      <vt:lpstr>淬萃翠</vt:lpstr>
      <vt:lpstr>犀遲</vt:lpstr>
      <vt:lpstr>PowerPoint 簡報</vt:lpstr>
      <vt:lpstr>鏽肅蕭</vt:lpstr>
      <vt:lpstr>詹擔</vt:lpstr>
      <vt:lpstr>宵</vt:lpstr>
      <vt:lpstr>絀茁</vt:lpstr>
      <vt:lpstr>營瑩螢</vt:lpstr>
      <vt:lpstr>蘿鑼邏</vt:lpstr>
      <vt:lpstr>審</vt:lpstr>
      <vt:lpstr>麓轆鹿</vt:lpstr>
      <vt:lpstr>蔑</vt:lpstr>
      <vt:lpstr>蕈譚潭</vt:lpstr>
      <vt:lpstr>蕞最</vt:lpstr>
      <vt:lpstr>擅壇</vt:lpstr>
      <vt:lpstr>顱鱸蘆</vt:lpstr>
      <vt:lpstr>梟島鳥</vt:lpstr>
      <vt:lpstr>鹵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課文討論</vt:lpstr>
      <vt:lpstr>第十四課多音字</vt:lpstr>
      <vt:lpstr>短語練習</vt:lpstr>
      <vt:lpstr>短語練習</vt:lpstr>
      <vt:lpstr>短句練習</vt:lpstr>
      <vt:lpstr>造句練習</vt:lpstr>
      <vt:lpstr>造句練習</vt:lpstr>
      <vt:lpstr>句型練習(轉折複句)</vt:lpstr>
      <vt:lpstr>句型練習(條件複句)</vt:lpstr>
    </vt:vector>
  </TitlesOfParts>
  <Company>Microsoft Corpration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第一課生字新詞</dc:title>
  <dc:creator>Bill Gates</dc:creator>
  <cp:lastModifiedBy>paul28 wu</cp:lastModifiedBy>
  <cp:revision>182</cp:revision>
  <dcterms:created xsi:type="dcterms:W3CDTF">2009-01-22T16:31:16Z</dcterms:created>
  <dcterms:modified xsi:type="dcterms:W3CDTF">2017-08-24T02:18:14Z</dcterms:modified>
</cp:coreProperties>
</file>