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sldIdLst>
    <p:sldId id="272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417" r:id="rId16"/>
    <p:sldId id="418" r:id="rId17"/>
    <p:sldId id="419" r:id="rId18"/>
    <p:sldId id="294" r:id="rId19"/>
    <p:sldId id="295" r:id="rId20"/>
    <p:sldId id="322" r:id="rId21"/>
    <p:sldId id="425" r:id="rId22"/>
    <p:sldId id="323" r:id="rId23"/>
    <p:sldId id="326" r:id="rId24"/>
    <p:sldId id="426" r:id="rId25"/>
    <p:sldId id="325" r:id="rId26"/>
    <p:sldId id="327" r:id="rId27"/>
    <p:sldId id="427" r:id="rId28"/>
    <p:sldId id="428" r:id="rId29"/>
    <p:sldId id="393" r:id="rId30"/>
    <p:sldId id="354" r:id="rId31"/>
    <p:sldId id="413" r:id="rId32"/>
    <p:sldId id="412" r:id="rId33"/>
    <p:sldId id="429" r:id="rId34"/>
    <p:sldId id="382" r:id="rId35"/>
    <p:sldId id="403" r:id="rId36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82594-61F3-4A8C-95D3-65A1CD86968B}" type="datetimeFigureOut">
              <a:rPr lang="zh-TW" altLang="en-US" smtClean="0"/>
              <a:t>2017/8/24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999F7D-633E-43E0-A988-88B33FB001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5727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99F7D-633E-43E0-A988-88B33FB00181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0933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橢圓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橢圓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4" name="標題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22" name="副標題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6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5D8A2-8986-40F2-8386-DE6FE3733F8E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7" name="頁尾版面配置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E6A9BE-5D12-419B-8D0A-B021FFB0E429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02477550"/>
      </p:ext>
    </p:extLst>
  </p:cSld>
  <p:clrMapOvr>
    <a:masterClrMapping/>
  </p:clrMapOvr>
  <p:transition>
    <p:checke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1BD1E-BC59-4DAA-85EF-2BE46B4BB550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5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9A0440-1910-4AE9-9ADD-A0D30F07B1B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05806021"/>
      </p:ext>
    </p:extLst>
  </p:cSld>
  <p:clrMapOvr>
    <a:masterClrMapping/>
  </p:clrMapOvr>
  <p:transition>
    <p:checke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2FDC0-177D-4B6D-AB5E-E8E1F75E6A27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5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8A47B8-8B6E-4472-8CA9-0D8A4F61E2D6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65425590"/>
      </p:ext>
    </p:extLst>
  </p:cSld>
  <p:clrMapOvr>
    <a:masterClrMapping/>
  </p:clrMapOvr>
  <p:transition>
    <p:checke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C57984-4301-446A-83DA-23A1D0BE266E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613775" y="6305550"/>
            <a:ext cx="457200" cy="476250"/>
          </a:xfrm>
        </p:spPr>
        <p:txBody>
          <a:bodyPr/>
          <a:lstStyle>
            <a:lvl1pPr>
              <a:defRPr/>
            </a:lvl1pPr>
          </a:lstStyle>
          <a:p>
            <a:fld id="{97334800-3B35-42F5-B042-5BCD289CE0B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28427557"/>
      </p:ext>
    </p:extLst>
  </p:cSld>
  <p:clrMapOvr>
    <a:masterClrMapping/>
  </p:clrMapOvr>
  <p:transition>
    <p:checke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61F4F-FCE3-42E4-91B2-C00C37627A8F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5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3D2354-FE62-49EF-A015-2B6A7B3999BF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3142470"/>
      </p:ext>
    </p:extLst>
  </p:cSld>
  <p:clrMapOvr>
    <a:masterClrMapping/>
  </p:clrMapOvr>
  <p:transition>
    <p:checke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矩形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6" name="橢圓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7" name="橢圓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C6F62-F736-4EF9-9EAC-30D675F65073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9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E7260E-A516-4483-A90D-03A7B18B3A6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84743970"/>
      </p:ext>
    </p:extLst>
  </p:cSld>
  <p:clrMapOvr>
    <a:masterClrMapping/>
  </p:clrMapOvr>
  <p:transition>
    <p:checke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9FB0F-7818-4362-AACE-F5F3B49811C8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6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6E342F-9718-46AD-AE99-79B4916CFC79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11575537"/>
      </p:ext>
    </p:extLst>
  </p:cSld>
  <p:clrMapOvr>
    <a:masterClrMapping/>
  </p:clrMapOvr>
  <p:transition>
    <p:checke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4662E-ABC2-4E1B-A57F-6641AF3898D9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6864F-CF3E-451F-9906-0890E966699F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5892184"/>
      </p:ext>
    </p:extLst>
  </p:cSld>
  <p:clrMapOvr>
    <a:masterClrMapping/>
  </p:clrMapOvr>
  <p:transition>
    <p:checke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DD335-AF10-43BA-A456-67B3E02654B6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4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C04742-CB8E-4121-8B21-212CD9DC876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68233773"/>
      </p:ext>
    </p:extLst>
  </p:cSld>
  <p:clrMapOvr>
    <a:masterClrMapping/>
  </p:clrMapOvr>
  <p:transition>
    <p:checke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3" name="矩形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4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D37CF-4A13-4926-8E07-06C01FD79AF6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9416DC-5995-4F33-A1AC-4FBA714CBC8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45519076"/>
      </p:ext>
    </p:extLst>
  </p:cSld>
  <p:clrMapOvr>
    <a:masterClrMapping/>
  </p:clrMapOvr>
  <p:transition>
    <p:checke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07271-7744-4BF9-935C-AA3BB7D50113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2FB984-AB25-41DC-9CF6-10058A67EE3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87623371"/>
      </p:ext>
    </p:extLst>
  </p:cSld>
  <p:clrMapOvr>
    <a:masterClrMapping/>
  </p:clrMapOvr>
  <p:transition>
    <p:checke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kumimoji="0" lang="en-US" sz="3200">
              <a:latin typeface="+mn-lt"/>
              <a:ea typeface="+mn-ea"/>
            </a:endParaRPr>
          </a:p>
        </p:txBody>
      </p:sp>
      <p:sp>
        <p:nvSpPr>
          <p:cNvPr id="6" name="流程圖: 程序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7" name="流程圖: 程序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E7ED8-86F2-4401-9B0D-280B518BF91E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9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5E2E50-6E09-40C9-B8C1-492176878EDC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38871411"/>
      </p:ext>
    </p:extLst>
  </p:cSld>
  <p:clrMapOvr>
    <a:masterClrMapping/>
  </p:clrMapOvr>
  <p:transition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1" name="甜甜圈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033" name="文字版面配置區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altLang="zh-TW" smtClean="0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fld id="{6163D0B7-FEB6-480E-B28F-2ED4C75DE2BE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solidFill>
                  <a:srgbClr val="B5A788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</a:lstStyle>
          <a:p>
            <a:fld id="{C3DE3209-3B89-4D68-9D25-319AEE9118B2}" type="slidenum">
              <a:rPr lang="zh-TW" altLang="en-US"/>
              <a:pPr/>
              <a:t>‹#›</a:t>
            </a:fld>
            <a:endParaRPr lang="en-US" altLang="zh-TW"/>
          </a:p>
        </p:txBody>
      </p:sp>
      <p:sp>
        <p:nvSpPr>
          <p:cNvPr id="15" name="矩形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1" r:id="rId2"/>
    <p:sldLayoutId id="2147483674" r:id="rId3"/>
    <p:sldLayoutId id="2147483670" r:id="rId4"/>
    <p:sldLayoutId id="2147483675" r:id="rId5"/>
    <p:sldLayoutId id="2147483669" r:id="rId6"/>
    <p:sldLayoutId id="2147483676" r:id="rId7"/>
    <p:sldLayoutId id="2147483677" r:id="rId8"/>
    <p:sldLayoutId id="2147483678" r:id="rId9"/>
    <p:sldLayoutId id="2147483668" r:id="rId10"/>
    <p:sldLayoutId id="2147483667" r:id="rId11"/>
    <p:sldLayoutId id="2147483672" r:id="rId12"/>
  </p:sldLayoutIdLst>
  <p:transition>
    <p:checker dir="vert"/>
  </p:transition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  <a:ea typeface="微軟正黑體" panose="020B0604030504040204" pitchFamily="34" charset="-12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  <a:ea typeface="微軟正黑體" panose="020B0604030504040204" pitchFamily="34" charset="-12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  <a:ea typeface="微軟正黑體" panose="020B0604030504040204" pitchFamily="34" charset="-12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  <a:ea typeface="微軟正黑體" panose="020B0604030504040204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  <a:ea typeface="微軟正黑體" panose="020B0604030504040204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  <a:ea typeface="微軟正黑體" panose="020B0604030504040204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  <a:ea typeface="微軟正黑體" panose="020B0604030504040204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  <a:ea typeface="微軟正黑體" panose="020B0604030504040204" pitchFamily="34" charset="-12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選饌巽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71563" y="1785938"/>
            <a:ext cx="8072437" cy="4164012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著述、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編纂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撰文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、撰稿、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撰寫</a:t>
            </a: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lang="zh-TW" altLang="en-US" sz="8800" dirty="0" smtClean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撰</a:t>
            </a:r>
            <a:endParaRPr kumimoji="0" lang="zh-TW" altLang="en-US" sz="8800" dirty="0"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1785938"/>
            <a:ext cx="7605464" cy="4738687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細長形的棍狀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物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欄杆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旗杆</a:t>
            </a: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杆</a:t>
            </a:r>
          </a:p>
        </p:txBody>
      </p:sp>
      <p:sp>
        <p:nvSpPr>
          <p:cNvPr id="8" name="標題 1"/>
          <p:cNvSpPr>
            <a:spLocks noGrp="1"/>
          </p:cNvSpPr>
          <p:nvPr>
            <p:ph type="ctrTitle"/>
          </p:nvPr>
        </p:nvSpPr>
        <p:spPr>
          <a:xfrm>
            <a:off x="4286250" y="2603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桿竿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71563" y="1571625"/>
            <a:ext cx="7781492" cy="5286375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兵器銳利的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部分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刀鋒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、劍鋒</a:t>
            </a: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泛指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器物尖端的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部分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筆鋒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針鋒相對</a:t>
            </a:r>
            <a:r>
              <a:rPr lang="en-US" altLang="zh-TW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比喻雙方的行為、言辭等尖銳對立。</a:t>
            </a:r>
            <a:r>
              <a:rPr lang="en-US" altLang="zh-TW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銳利的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鋒刃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、鋒利</a:t>
            </a: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隊伍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的前列或在前領導的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先鋒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前鋒、衝鋒陷陣</a:t>
            </a:r>
            <a:endParaRPr lang="zh-TW" altLang="en-US" sz="40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性質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不同的兩氣團，相遇所形成的交界面或交替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帶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冷鋒</a:t>
            </a:r>
            <a:endParaRPr lang="zh-TW" altLang="en-US" sz="40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鋒</a:t>
            </a:r>
            <a:endParaRPr kumimoji="0" lang="zh-TW" altLang="en-US" sz="8800" dirty="0">
              <a:solidFill>
                <a:srgbClr val="320E04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9" name="標題 1"/>
          <p:cNvSpPr>
            <a:spLocks noGrp="1"/>
          </p:cNvSpPr>
          <p:nvPr>
            <p:ph type="ctrTitle"/>
          </p:nvPr>
        </p:nvSpPr>
        <p:spPr>
          <a:xfrm>
            <a:off x="4356100" y="285750"/>
            <a:ext cx="4787900" cy="1285875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峰蜂烽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1785938"/>
            <a:ext cx="7533456" cy="4379912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兩面有刃，中間有脊，下有握柄的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武器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寶劍</a:t>
            </a:r>
            <a:endParaRPr lang="en-US" altLang="zh-TW" sz="40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量詞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。計算揮劍次數的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單位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身上共中了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七劍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劍</a:t>
            </a:r>
            <a:endParaRPr kumimoji="0" lang="zh-TW" altLang="en-US" sz="8800" dirty="0">
              <a:solidFill>
                <a:srgbClr val="320E04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9" name="標題 1"/>
          <p:cNvSpPr>
            <a:spLocks noGrp="1"/>
          </p:cNvSpPr>
          <p:nvPr>
            <p:ph type="ctrTitle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臉</a:t>
            </a:r>
            <a:endParaRPr lang="zh-TW" altLang="en-US" sz="80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2119" y="4454874"/>
            <a:ext cx="3434657" cy="2237967"/>
          </a:xfrm>
          <a:prstGeom prst="rect">
            <a:avLst/>
          </a:prstGeom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971600" y="1844824"/>
            <a:ext cx="7704856" cy="5013176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動物名。哺乳綱偶蹄目鹿科馴鹿屬。頭似鹿，腳似牛，尾似驢，頸背似駱駝，俗稱為「四不像」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麈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尾的簡稱。即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拂塵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玉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麈、白犀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麈</a:t>
            </a: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麈</a:t>
            </a:r>
            <a:endParaRPr kumimoji="0" lang="zh-TW" altLang="en-US" sz="8800" dirty="0">
              <a:solidFill>
                <a:srgbClr val="320E04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7" name="標題 1"/>
          <p:cNvSpPr>
            <a:spLocks noGrp="1"/>
          </p:cNvSpPr>
          <p:nvPr>
            <p:ph type="ctrTitle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塵</a:t>
            </a:r>
          </a:p>
        </p:txBody>
      </p:sp>
      <p:pic>
        <p:nvPicPr>
          <p:cNvPr id="1026" name="Picture 2" descr="45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171" y="4653136"/>
            <a:ext cx="3047830" cy="2118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1" y="1785938"/>
            <a:ext cx="8000999" cy="4667250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除去、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免去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撤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官、撤職、撤換</a:t>
            </a: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抽出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退回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撤退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、撤軍、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撤回</a:t>
            </a:r>
            <a:endParaRPr lang="en-US" altLang="zh-TW" sz="40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撤</a:t>
            </a:r>
            <a:endParaRPr kumimoji="0" lang="zh-TW" altLang="en-US" sz="8800" dirty="0">
              <a:solidFill>
                <a:srgbClr val="320E04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6" name="標題 1"/>
          <p:cNvSpPr>
            <a:spLocks noGrp="1"/>
          </p:cNvSpPr>
          <p:nvPr>
            <p:ph type="ctrTitle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徹澈轍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1" y="1785938"/>
            <a:ext cx="7893495" cy="4667250"/>
          </a:xfrm>
        </p:spPr>
        <p:txBody>
          <a:bodyPr>
            <a:no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眾多、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各個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諸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事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、諸子百家</a:t>
            </a:r>
            <a:endParaRPr lang="zh-TW" altLang="en-US" sz="40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合音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詞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：「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之」、「於」二字的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合音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付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諸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行動、付諸東流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endParaRPr lang="en-US" altLang="zh-TW" sz="40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介詞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於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是故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君子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合諸天道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，春禘（ㄉㄧˋ）秋嘗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代詞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。他、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公諸於世</a:t>
            </a:r>
            <a:endParaRPr lang="en-US" altLang="zh-TW" sz="40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諸</a:t>
            </a:r>
            <a:endParaRPr kumimoji="0" lang="zh-TW" altLang="en-US" sz="8800" dirty="0">
              <a:solidFill>
                <a:srgbClr val="320E04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6" name="標題 1"/>
          <p:cNvSpPr>
            <a:spLocks noGrp="1"/>
          </p:cNvSpPr>
          <p:nvPr>
            <p:ph type="ctrTitle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緒</a:t>
            </a:r>
          </a:p>
        </p:txBody>
      </p:sp>
    </p:spTree>
    <p:extLst>
      <p:ext uri="{BB962C8B-B14F-4D97-AF65-F5344CB8AC3E}">
        <p14:creationId xmlns:p14="http://schemas.microsoft.com/office/powerpoint/2010/main" val="2125049801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1" y="1785938"/>
            <a:ext cx="7173415" cy="4667250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用土將物品置於坑中掩蓋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起來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埋葬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、埋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寶藏</a:t>
            </a:r>
            <a:endParaRPr lang="en-US" altLang="zh-TW" sz="40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專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葬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活埋</a:t>
            </a:r>
            <a:endParaRPr lang="zh-TW" altLang="en-US" sz="40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比喻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隱藏使不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明顯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埋伏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、隱姓埋名、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埋頭苦幹</a:t>
            </a:r>
            <a:endParaRPr lang="en-US" altLang="zh-TW" sz="32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埋</a:t>
            </a:r>
            <a:endParaRPr kumimoji="0" lang="zh-TW" altLang="en-US" sz="8800" dirty="0">
              <a:solidFill>
                <a:srgbClr val="320E04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6" name="標題 1"/>
          <p:cNvSpPr>
            <a:spLocks noGrp="1"/>
          </p:cNvSpPr>
          <p:nvPr>
            <p:ph type="ctrTitle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理裡</a:t>
            </a:r>
          </a:p>
        </p:txBody>
      </p:sp>
    </p:spTree>
    <p:extLst>
      <p:ext uri="{BB962C8B-B14F-4D97-AF65-F5344CB8AC3E}">
        <p14:creationId xmlns:p14="http://schemas.microsoft.com/office/powerpoint/2010/main" val="2149337896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1" y="1785938"/>
            <a:ext cx="7677471" cy="4667250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古代輔佐君王或正官的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官吏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丞相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、縣丞、府丞</a:t>
            </a: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輔佐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輔助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丞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輔、扶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丞</a:t>
            </a:r>
            <a:endParaRPr lang="en-US" altLang="zh-TW" sz="40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b="1" dirty="0" smtClean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丞</a:t>
            </a:r>
            <a:endParaRPr kumimoji="0" lang="zh-TW" altLang="en-US" sz="8800" b="1" dirty="0">
              <a:solidFill>
                <a:srgbClr val="320E04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6" name="標題 1"/>
          <p:cNvSpPr>
            <a:spLocks noGrp="1"/>
          </p:cNvSpPr>
          <p:nvPr>
            <p:ph type="ctrTitle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拯</a:t>
            </a:r>
          </a:p>
        </p:txBody>
      </p:sp>
    </p:spTree>
    <p:extLst>
      <p:ext uri="{BB962C8B-B14F-4D97-AF65-F5344CB8AC3E}">
        <p14:creationId xmlns:p14="http://schemas.microsoft.com/office/powerpoint/2010/main" val="186766569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42988" y="1447800"/>
            <a:ext cx="7891462" cy="4800600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本課的文類為</a:t>
            </a:r>
          </a:p>
          <a:p>
            <a:pPr>
              <a:buFont typeface="Wingdings 2" panose="05020102010507070707" pitchFamily="18" charset="2"/>
              <a:buNone/>
            </a:pPr>
            <a:endParaRPr lang="zh-TW" altLang="en-US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 2" panose="05020102010507070707" pitchFamily="18" charset="2"/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記敘文</a:t>
            </a:r>
            <a:r>
              <a:rPr lang="zh-TW" altLang="en-US" sz="4000" dirty="0" smtClean="0"/>
              <a:t>  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16013" y="1447800"/>
            <a:ext cx="7818437" cy="5410200"/>
          </a:xfrm>
        </p:spPr>
        <p:txBody>
          <a:bodyPr/>
          <a:lstStyle/>
          <a:p>
            <a:pPr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為何孔明士兵們聽到司馬懿率領十五萬大軍攻城會如此驚嚇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孔明身邊沒有可迎敵的大將，只有一些文官在身旁，城中軍力已經分派一半前往搬運糧草，僅剩二千五百名士兵。</a:t>
            </a:r>
            <a:endParaRPr lang="zh-TW" altLang="en-US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16013" y="1568450"/>
            <a:ext cx="7920483" cy="5289550"/>
          </a:xfrm>
        </p:spPr>
        <p:txBody>
          <a:bodyPr>
            <a:normAutofit lnSpcReduction="10000"/>
          </a:bodyPr>
          <a:lstStyle/>
          <a:p>
            <a:pPr marL="26988"/>
            <a:r>
              <a:rPr lang="en-US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空泛、不真確的。與「實」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相對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虛名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、虛假、虛情假意</a:t>
            </a: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自滿、不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驕傲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虛心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謙虛</a:t>
            </a:r>
            <a:endParaRPr lang="zh-TW" altLang="en-US" sz="40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衰弱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氣虛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、虛弱</a:t>
            </a: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愧疚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怯懦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膽虛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、作賊心虛</a:t>
            </a: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空：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空虛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、趁虛而入</a:t>
            </a: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白白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的、空的、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徒然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不虛此行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、虛度年華、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虛有其表</a:t>
            </a:r>
            <a:endParaRPr lang="zh-TW" altLang="en-US" sz="32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虛</a:t>
            </a:r>
            <a:endParaRPr kumimoji="0" lang="zh-TW" altLang="en-US" sz="8800" dirty="0"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9" name="標題 1"/>
          <p:cNvSpPr txBox="1">
            <a:spLocks/>
          </p:cNvSpPr>
          <p:nvPr/>
        </p:nvSpPr>
        <p:spPr>
          <a:xfrm>
            <a:off x="4286250" y="285750"/>
            <a:ext cx="4857750" cy="1282700"/>
          </a:xfrm>
          <a:prstGeom prst="rect">
            <a:avLst/>
          </a:prstGeom>
        </p:spPr>
        <p:txBody>
          <a:bodyPr anchor="b"/>
          <a:lstStyle>
            <a:lvl1pPr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endParaRPr kumimoji="0" lang="zh-TW" altLang="en-US" sz="80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2" name="標題 1"/>
          <p:cNvSpPr>
            <a:spLocks/>
          </p:cNvSpPr>
          <p:nvPr/>
        </p:nvSpPr>
        <p:spPr bwMode="auto">
          <a:xfrm>
            <a:off x="4284663" y="333375"/>
            <a:ext cx="4859337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endParaRPr kumimoji="0" lang="zh-TW" altLang="en-US" sz="80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6" name="標題 1"/>
          <p:cNvSpPr>
            <a:spLocks noGrp="1"/>
          </p:cNvSpPr>
          <p:nvPr>
            <p:ph type="ctrTitle"/>
          </p:nvPr>
        </p:nvSpPr>
        <p:spPr>
          <a:xfrm>
            <a:off x="4427984" y="2857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噓墟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116013" y="1447800"/>
            <a:ext cx="7818437" cy="4800600"/>
          </a:xfrm>
        </p:spPr>
        <p:txBody>
          <a:bodyPr/>
          <a:lstStyle/>
          <a:p>
            <a:pPr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面對敵我懸殊的人數差異，孔明採取哪些行動來應對？根據課文說一說孔明做了哪些安排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sz="40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116013" y="1447800"/>
            <a:ext cx="7818437" cy="5221560"/>
          </a:xfrm>
        </p:spPr>
        <p:txBody>
          <a:bodyPr/>
          <a:lstStyle/>
          <a:p>
            <a:pPr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孔明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令將所有旗幟藏好，各人堅守崗位，不得隨意走動或高聲喧譁，如果有違抗軍令者，立即處死。接著他把四座城門全都打開，讓士兵扮作百姓，清掃街道，魏軍到時，絕不可任意行動。最後孔明氣定神閒的在城門上的樓臺薰香、彈琴。</a:t>
            </a:r>
            <a:endParaRPr lang="zh-TW" altLang="en-US" sz="40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94442244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42988" y="1447800"/>
            <a:ext cx="7891462" cy="5293568"/>
          </a:xfrm>
        </p:spPr>
        <p:txBody>
          <a:bodyPr/>
          <a:lstStyle/>
          <a:p>
            <a:pPr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將城門大開是非常冒險的事，孔明為何敢下令將城門大開，使用「空城計」呢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如果正面迎敵，孔明他們是不可能會獲勝，因此他決定使用險招「空城計」。他知道這樣違反自己平時用兵的謹慎習慣，反而會使司馬懿起疑，懷疑有詐。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 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42988" y="1447800"/>
            <a:ext cx="7891462" cy="5410200"/>
          </a:xfrm>
        </p:spPr>
        <p:txBody>
          <a:bodyPr/>
          <a:lstStyle/>
          <a:p>
            <a:pPr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在空城計一文中，可以知道孔明和司馬懿交戰多回，非常了解彼此的個性，作者使用哪些敘述來表示他們對彼此個性的描述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755576" y="1196752"/>
            <a:ext cx="8388424" cy="5661248"/>
          </a:xfrm>
        </p:spPr>
        <p:txBody>
          <a:bodyPr/>
          <a:lstStyle/>
          <a:p>
            <a:pPr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作者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利用兩人的對話來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表示：</a:t>
            </a:r>
            <a:endParaRPr lang="en-US" altLang="zh-TW" sz="4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①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孔明回答：「司馬懿猜測我平生行事謹慎，絕不輕易冒險，看到城門大開，以為城內必有伏兵，所以就迅速退兵。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36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en-US" altLang="zh-TW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②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司馬懿回答：「諸葛亮平生謹慎，絕不輕易冒險。如今城門大開，一定有埋伏。我軍如果進攻，必定中計，你們怎麼會知道其中的理由？還是趕緊撤退吧！」。</a:t>
            </a:r>
            <a:endParaRPr lang="zh-TW" altLang="en-US" sz="36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917449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971601" y="1268760"/>
            <a:ext cx="7962850" cy="5760640"/>
          </a:xfrm>
        </p:spPr>
        <p:txBody>
          <a:bodyPr/>
          <a:lstStyle/>
          <a:p>
            <a:pPr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司馬懿在落入孔明「空城計」的過程中，他的想法和行動產生了什麼變化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開始對先鋒回傳的訊息感到懷疑，不敢置信，決定自己一探究竟。待親自看到孔明氣定神閒的樣子，反而擔心有埋伏，認為其中必定有詐，於是決定撤兵。</a:t>
            </a:r>
            <a:endParaRPr lang="zh-TW" altLang="en-US" sz="4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42988" y="1484312"/>
            <a:ext cx="7859712" cy="5113039"/>
          </a:xfrm>
        </p:spPr>
        <p:txBody>
          <a:bodyPr/>
          <a:lstStyle/>
          <a:p>
            <a:pPr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讀完本課後，你認為「空城計」的勝敗關鍵是什麼？請說一說你的理由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sz="4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42988" y="1484312"/>
            <a:ext cx="7859712" cy="5113039"/>
          </a:xfrm>
        </p:spPr>
        <p:txBody>
          <a:bodyPr/>
          <a:lstStyle/>
          <a:p>
            <a:pPr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6.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認為勝敗的關鍵是</a:t>
            </a:r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孔明冷靜沉著的態度及他對敵人非常了解。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在面對十五萬大軍壓境，孔明要先能穩定軍心，並且讓士兵們信任他的安排。他自己也要非常鎮定的在城樓上彈琴，不讓琴聲透露半點焦慮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579503738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42988" y="1484312"/>
            <a:ext cx="7859712" cy="5113039"/>
          </a:xfrm>
        </p:spPr>
        <p:txBody>
          <a:bodyPr/>
          <a:lstStyle/>
          <a:p>
            <a:pPr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6.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孔明一方面以語言及自己的沉著安定軍心同時對士兵發出嚴格軍法</a:t>
            </a:r>
            <a:r>
              <a:rPr lang="en-US" altLang="zh-TW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違抗軍令的人，立即處死。再加上他了解司馬懿的個性，知道他多疑的性格，因此「空城」才能成功壓制住十五萬大軍。</a:t>
            </a:r>
          </a:p>
        </p:txBody>
      </p:sp>
    </p:spTree>
    <p:extLst>
      <p:ext uri="{BB962C8B-B14F-4D97-AF65-F5344CB8AC3E}">
        <p14:creationId xmlns:p14="http://schemas.microsoft.com/office/powerpoint/2010/main" val="1384900574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42988" y="1484312"/>
            <a:ext cx="7859712" cy="5113039"/>
          </a:xfrm>
        </p:spPr>
        <p:txBody>
          <a:bodyPr/>
          <a:lstStyle/>
          <a:p>
            <a:pPr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7.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如果你是孔明，你會使用「空城計」嗎？請根據課文，各說出會和不會的理由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會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，因為兵力懸殊太大，不能正面硬戰，只能用此險招了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不會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，因為風險太大，萬一司馬懿進攻，將毫無招架之力。</a:t>
            </a:r>
            <a:endParaRPr lang="zh-TW" altLang="en-US" sz="4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22781519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71563" y="1785938"/>
            <a:ext cx="7676901" cy="4667250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美好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懿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德、懿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</a:t>
            </a:r>
            <a:endParaRPr lang="zh-TW" altLang="en-US" sz="4000" dirty="0" smtClean="0">
              <a:solidFill>
                <a:srgbClr val="0000FF"/>
              </a:solidFill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懿</a:t>
            </a:r>
            <a:endParaRPr kumimoji="0" lang="zh-TW" altLang="en-US" sz="8800" dirty="0">
              <a:solidFill>
                <a:srgbClr val="320E04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8" name="標題 1"/>
          <p:cNvSpPr>
            <a:spLocks noGrp="1"/>
          </p:cNvSpPr>
          <p:nvPr>
            <p:ph type="ctrTitle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endParaRPr lang="zh-TW" altLang="en-US" sz="80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 idx="4294967295"/>
          </p:nvPr>
        </p:nvSpPr>
        <p:spPr>
          <a:xfrm>
            <a:off x="5429250" y="360363"/>
            <a:ext cx="3714750" cy="854075"/>
          </a:xfr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第十三課多音字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4294967295"/>
          </p:nvPr>
        </p:nvSpPr>
        <p:spPr>
          <a:xfrm>
            <a:off x="1143000" y="1785938"/>
            <a:ext cx="7553325" cy="4451374"/>
          </a:xfrm>
        </p:spPr>
        <p:txBody>
          <a:bodyPr tIns="0">
            <a:normAutofit/>
          </a:bodyPr>
          <a:lstStyle/>
          <a:p>
            <a:pPr marL="26988" indent="0">
              <a:buNone/>
            </a:pPr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6000" b="1" dirty="0" smtClean="0">
                <a:latin typeface="文鼎注音寬字" panose="03000600000000000000" pitchFamily="65" charset="-120"/>
                <a:ea typeface="文鼎注音寬字" panose="03000600000000000000" pitchFamily="65" charset="-120"/>
              </a:rPr>
              <a:t>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：埋伏、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埋沒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 indent="0">
              <a:buNone/>
            </a:pPr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en-US" altLang="zh-TW" sz="40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40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6000" b="1" dirty="0" smtClean="0">
                <a:solidFill>
                  <a:prstClr val="black"/>
                </a:solidFill>
                <a:latin typeface="文鼎注音窄字破音一" panose="020B0602010101010101" pitchFamily="33" charset="-120"/>
                <a:ea typeface="文鼎注音窄字破音一" panose="020B0602010101010101" pitchFamily="33" charset="-120"/>
              </a:rPr>
              <a:t>埋</a:t>
            </a:r>
            <a:r>
              <a:rPr lang="zh-TW" altLang="en-US" sz="40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：埋怨</a:t>
            </a:r>
            <a:endParaRPr lang="zh-TW" altLang="en-US" dirty="0">
              <a:solidFill>
                <a:srgbClr val="320E04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埋</a:t>
            </a:r>
            <a:endParaRPr kumimoji="0" lang="zh-TW" altLang="en-US" sz="8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造句練習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00125" y="1268760"/>
            <a:ext cx="7934325" cy="5400600"/>
          </a:xfrm>
        </p:spPr>
        <p:txBody>
          <a:bodyPr/>
          <a:lstStyle/>
          <a:p>
            <a:pPr>
              <a:buNone/>
            </a:pPr>
            <a:r>
              <a:rPr lang="zh-TW" altLang="en-US" sz="4000" dirty="0" smtClean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  <a:sym typeface="Wingdings" panose="05000000000000000000" pitchFamily="2" charset="2"/>
              </a:rPr>
              <a:t>⒈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迫不得已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—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敘述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司馬懿率兵蜂擁而至，孔明迫不得已使出空城計。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為了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賺錢養家，這位媽媽迫不得已接了許多繁重的工作。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由於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情況太過危急，醫生在迫不得已之下，決定立刻進行手術。</a:t>
            </a:r>
          </a:p>
        </p:txBody>
      </p:sp>
    </p:spTree>
    <p:extLst>
      <p:ext uri="{BB962C8B-B14F-4D97-AF65-F5344CB8AC3E}">
        <p14:creationId xmlns:p14="http://schemas.microsoft.com/office/powerpoint/2010/main" val="1828978237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造句練習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00125" y="1124744"/>
            <a:ext cx="8143875" cy="5832648"/>
          </a:xfrm>
        </p:spPr>
        <p:txBody>
          <a:bodyPr/>
          <a:lstStyle/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⒉氣定神閒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—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孔明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披上外衣，戴上頭巾，帶著兩個書僮和一張琴，在城門上的樓臺，緊靠著欄杆端坐，氣定神閒的薰著香、彈著琴。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107596654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造句練習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00125" y="1124744"/>
            <a:ext cx="8143875" cy="5832648"/>
          </a:xfrm>
        </p:spPr>
        <p:txBody>
          <a:bodyPr/>
          <a:lstStyle/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⒉氣定神閒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—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儘管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情況十分危急，他仍然氣定神閒，面不改色的等著警方到來。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爸爸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做事一向胸有成竹，遇到問題總是氣定神閒，冷靜處理。</a:t>
            </a:r>
          </a:p>
        </p:txBody>
      </p:sp>
    </p:spTree>
    <p:extLst>
      <p:ext uri="{BB962C8B-B14F-4D97-AF65-F5344CB8AC3E}">
        <p14:creationId xmlns:p14="http://schemas.microsoft.com/office/powerpoint/2010/main" val="3800729835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造句練習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971599" y="1196752"/>
            <a:ext cx="7962851" cy="5661248"/>
          </a:xfrm>
        </p:spPr>
        <p:txBody>
          <a:bodyPr/>
          <a:lstStyle/>
          <a:p>
            <a:pPr>
              <a:buNone/>
            </a:pPr>
            <a:r>
              <a:rPr lang="zh-TW" altLang="en-US" sz="4000" dirty="0" smtClean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  <a:sym typeface="Wingdings" panose="05000000000000000000" pitchFamily="2" charset="2"/>
              </a:rPr>
              <a:t>⒊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旁若無人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—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城門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內外有二十多名百姓低頭灑掃，旁若無人。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他們在公車上旁若無人的大聲喧譁，遭到眾人的側目。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小朋友旁若無人的在操場上盡情的追逐嬉戲，非常快樂！</a:t>
            </a:r>
          </a:p>
        </p:txBody>
      </p:sp>
    </p:spTree>
    <p:extLst>
      <p:ext uri="{BB962C8B-B14F-4D97-AF65-F5344CB8AC3E}">
        <p14:creationId xmlns:p14="http://schemas.microsoft.com/office/powerpoint/2010/main" val="2472743829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句型練習</a:t>
            </a:r>
            <a:r>
              <a:rPr lang="en-US" altLang="zh-TW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承接複句</a:t>
            </a:r>
            <a:r>
              <a:rPr lang="en-US" altLang="zh-TW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dirty="0" smtClean="0">
              <a:effectLst>
                <a:outerShdw blurRad="38100" dist="38100" dir="2700000" algn="tl">
                  <a:srgbClr val="C0C0C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971599" y="1268760"/>
            <a:ext cx="7962851" cy="5589240"/>
          </a:xfrm>
        </p:spPr>
        <p:txBody>
          <a:bodyPr/>
          <a:lstStyle/>
          <a:p>
            <a:pPr>
              <a:buNone/>
            </a:pPr>
            <a:r>
              <a:rPr lang="zh-TW" altLang="en-US" sz="4000" dirty="0" smtClean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  <a:sym typeface="Wingdings" panose="05000000000000000000" pitchFamily="2" charset="2"/>
              </a:rPr>
              <a:t>⒈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……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於是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……—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司馬懿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笑而不信，於是止住三軍，親自騎上快馬一探究竟。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我們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想要大隊接力獲得佳績，於是大家利用下課時練習跑步。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天空烏雲密布，好像要下雨了，於是我帶著傘，以免淋溼。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83083621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16013" y="1773238"/>
            <a:ext cx="7553325" cy="4667250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穀類食物的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總稱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乾糧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、雜糧、糧食、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寅吃卯糧</a:t>
            </a:r>
            <a:endParaRPr lang="en-US" altLang="zh-TW" sz="40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r>
              <a:rPr lang="en-US" altLang="zh-TW" sz="3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寅年就吃掉了卯年的糧。比喻入不敷出，預支以後的收入。</a:t>
            </a:r>
            <a:r>
              <a:rPr lang="en-US" altLang="zh-TW" sz="3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3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古時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以糧為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田賦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納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糧、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糧稅</a:t>
            </a:r>
            <a:endParaRPr lang="zh-TW" altLang="en-US" sz="32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糧</a:t>
            </a:r>
            <a:endParaRPr kumimoji="0" lang="zh-TW" altLang="en-US" sz="8800" dirty="0">
              <a:solidFill>
                <a:srgbClr val="320E04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2" name="標題 1"/>
          <p:cNvSpPr>
            <a:spLocks/>
          </p:cNvSpPr>
          <p:nvPr/>
        </p:nvSpPr>
        <p:spPr bwMode="auto">
          <a:xfrm>
            <a:off x="4286250" y="285750"/>
            <a:ext cx="4857750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r>
              <a:rPr kumimoji="0"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量</a:t>
            </a:r>
            <a:endParaRPr kumimoji="0" lang="zh-TW" altLang="en-US" sz="80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1" y="1785938"/>
            <a:ext cx="7317432" cy="4738687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朝代名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魏國、後魏、北魏</a:t>
            </a:r>
            <a:endParaRPr lang="zh-TW" altLang="en-US" sz="40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姓：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魏先生</a:t>
            </a: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魏</a:t>
            </a:r>
            <a:endParaRPr kumimoji="0" lang="zh-TW" altLang="en-US" sz="8800" dirty="0">
              <a:solidFill>
                <a:srgbClr val="320E04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9" name="標題 1"/>
          <p:cNvSpPr>
            <a:spLocks noGrp="1"/>
          </p:cNvSpPr>
          <p:nvPr>
            <p:ph type="ctrTitle"/>
          </p:nvPr>
        </p:nvSpPr>
        <p:spPr>
          <a:xfrm>
            <a:off x="3635375" y="285750"/>
            <a:ext cx="5508625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endParaRPr lang="zh-TW" altLang="en-US" sz="80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1785938"/>
            <a:ext cx="7173416" cy="4811712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旌旗、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旗子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旗幟、標幟、獨樹一幟、別樹一幟</a:t>
            </a:r>
            <a:endParaRPr lang="en-US" altLang="zh-TW" sz="40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r>
              <a:rPr lang="en-US" altLang="zh-TW" sz="3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原指獨立一方的軍隊旗幟。後也稱人的思想、學問有創見，自成一家。</a:t>
            </a:r>
            <a:r>
              <a:rPr lang="en-US" altLang="zh-TW" sz="3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3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8434" name="副標題 2"/>
          <p:cNvSpPr txBox="1">
            <a:spLocks/>
          </p:cNvSpPr>
          <p:nvPr/>
        </p:nvSpPr>
        <p:spPr bwMode="auto">
          <a:xfrm>
            <a:off x="1071563" y="285750"/>
            <a:ext cx="2071687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幟</a:t>
            </a:r>
            <a:endParaRPr kumimoji="0" lang="zh-TW" altLang="en-US" sz="8800" dirty="0"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9" name="標題 1"/>
          <p:cNvSpPr>
            <a:spLocks noGrp="1"/>
          </p:cNvSpPr>
          <p:nvPr>
            <p:ph type="ctrTitle"/>
          </p:nvPr>
        </p:nvSpPr>
        <p:spPr>
          <a:xfrm>
            <a:off x="4286250" y="2603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織識職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1785938"/>
            <a:ext cx="7029400" cy="4738687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喧鬧、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吵雜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喧譁、譁然、譁眾取寵</a:t>
            </a:r>
            <a:endParaRPr lang="zh-TW" altLang="en-US" sz="32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9458" name="副標題 2"/>
          <p:cNvSpPr txBox="1">
            <a:spLocks/>
          </p:cNvSpPr>
          <p:nvPr/>
        </p:nvSpPr>
        <p:spPr bwMode="auto">
          <a:xfrm>
            <a:off x="1071563" y="285750"/>
            <a:ext cx="2071687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譁</a:t>
            </a:r>
            <a:endParaRPr kumimoji="0" lang="zh-TW" altLang="en-US" sz="8800" dirty="0"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9" name="標題 1"/>
          <p:cNvSpPr>
            <a:spLocks noGrp="1"/>
          </p:cNvSpPr>
          <p:nvPr>
            <p:ph type="ctrTitle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嘩</a:t>
            </a:r>
            <a:endParaRPr lang="zh-TW" altLang="en-US" sz="80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文鼎標楷注音破音二" panose="03000600000000000000" pitchFamily="66" charset="-120"/>
              <a:ea typeface="文鼎標楷注音破音二" panose="03000600000000000000" pitchFamily="66" charset="-12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1785938"/>
            <a:ext cx="7173416" cy="4667250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供人使喚的年幼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奴僕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家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僮、書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僮</a:t>
            </a:r>
            <a:endParaRPr lang="en-US" altLang="zh-TW" sz="40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僮</a:t>
            </a:r>
            <a:endParaRPr kumimoji="0" lang="zh-TW" altLang="en-US" sz="8800" dirty="0">
              <a:solidFill>
                <a:srgbClr val="320E04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9" name="標題 1"/>
          <p:cNvSpPr>
            <a:spLocks noGrp="1"/>
          </p:cNvSpPr>
          <p:nvPr>
            <p:ph type="ctrTitle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瞳</a:t>
            </a:r>
          </a:p>
        </p:txBody>
      </p:sp>
      <p:sp>
        <p:nvSpPr>
          <p:cNvPr id="2" name="AutoShape 2" descr="「鷺鷥」的圖片搜尋結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1" y="1785938"/>
            <a:ext cx="7893495" cy="5072062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豢養家畜所圍的圈</a:t>
            </a:r>
            <a:r>
              <a:rPr lang="zh-TW" altLang="en-US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牢</a:t>
            </a:r>
            <a:r>
              <a:rPr lang="zh-TW" altLang="en-US" sz="4000" dirty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牛欄</a:t>
            </a:r>
            <a:endParaRPr lang="zh-TW" altLang="en-US" sz="40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</a:t>
            </a:r>
            <a:r>
              <a:rPr lang="zh-TW" altLang="en-US" sz="4000" dirty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木、竹、石或金屬等柱條圍成的阻擋</a:t>
            </a:r>
            <a:r>
              <a:rPr lang="zh-TW" altLang="en-US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物</a:t>
            </a:r>
            <a:r>
              <a:rPr lang="zh-TW" altLang="en-US" sz="4000" dirty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護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欄、欄杆、柵欄</a:t>
            </a:r>
          </a:p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表格</a:t>
            </a:r>
            <a:r>
              <a:rPr lang="zh-TW" altLang="en-US" sz="4000" dirty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中區分項目的</a:t>
            </a:r>
            <a:r>
              <a:rPr lang="zh-TW" altLang="en-US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格子</a:t>
            </a:r>
            <a:r>
              <a:rPr lang="zh-TW" altLang="en-US" sz="4000" dirty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備註欄</a:t>
            </a:r>
            <a:endParaRPr lang="zh-TW" altLang="en-US" sz="40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書刊</a:t>
            </a:r>
            <a:r>
              <a:rPr lang="zh-TW" altLang="en-US" sz="4000" dirty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報章依內容、性質所區分</a:t>
            </a:r>
            <a:r>
              <a:rPr lang="zh-TW" altLang="en-US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的版面</a:t>
            </a:r>
            <a:r>
              <a:rPr lang="zh-TW" altLang="en-US" sz="4000" dirty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專欄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、廣告欄</a:t>
            </a:r>
          </a:p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en-US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長方形框架</a:t>
            </a:r>
            <a:r>
              <a:rPr lang="zh-TW" altLang="en-US" sz="4000" dirty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公布欄</a:t>
            </a:r>
            <a:endParaRPr lang="zh-TW" altLang="en-US" sz="32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欄</a:t>
            </a:r>
            <a:endParaRPr kumimoji="0" lang="zh-TW" altLang="en-US" sz="8800" dirty="0">
              <a:solidFill>
                <a:srgbClr val="320E04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7" name="副標題 2"/>
          <p:cNvSpPr txBox="1">
            <a:spLocks/>
          </p:cNvSpPr>
          <p:nvPr/>
        </p:nvSpPr>
        <p:spPr>
          <a:xfrm>
            <a:off x="1143000" y="3357563"/>
            <a:ext cx="7553325" cy="3000375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marL="27432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kumimoji="0" lang="zh-TW" altLang="en-US" sz="6000" dirty="0">
              <a:solidFill>
                <a:schemeClr val="tx2">
                  <a:shade val="30000"/>
                  <a:satMod val="1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" name="標題 1"/>
          <p:cNvSpPr>
            <a:spLocks noGrp="1"/>
          </p:cNvSpPr>
          <p:nvPr>
            <p:ph type="ctrTitle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攔蘭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1605</TotalTime>
  <Words>1334</Words>
  <Application>Microsoft Office PowerPoint</Application>
  <PresentationFormat>如螢幕大小 (4:3)</PresentationFormat>
  <Paragraphs>139</Paragraphs>
  <Slides>35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14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35</vt:i4>
      </vt:variant>
    </vt:vector>
  </HeadingPairs>
  <TitlesOfParts>
    <vt:vector size="50" baseType="lpstr">
      <vt:lpstr>Yu Gothic UI</vt:lpstr>
      <vt:lpstr>文鼎注音窄字破音一</vt:lpstr>
      <vt:lpstr>文鼎注音寬字</vt:lpstr>
      <vt:lpstr>文鼎標楷注音</vt:lpstr>
      <vt:lpstr>文鼎標楷注音破音二</vt:lpstr>
      <vt:lpstr>微軟正黑體</vt:lpstr>
      <vt:lpstr>新細明體</vt:lpstr>
      <vt:lpstr>標楷體</vt:lpstr>
      <vt:lpstr>Arial</vt:lpstr>
      <vt:lpstr>Calibri</vt:lpstr>
      <vt:lpstr>Gill Sans MT</vt:lpstr>
      <vt:lpstr>Verdana</vt:lpstr>
      <vt:lpstr>Wingdings</vt:lpstr>
      <vt:lpstr>Wingdings 2</vt:lpstr>
      <vt:lpstr>夏至</vt:lpstr>
      <vt:lpstr>選饌巽</vt:lpstr>
      <vt:lpstr>噓墟</vt:lpstr>
      <vt:lpstr>PowerPoint 簡報</vt:lpstr>
      <vt:lpstr>PowerPoint 簡報</vt:lpstr>
      <vt:lpstr>PowerPoint 簡報</vt:lpstr>
      <vt:lpstr>織識職</vt:lpstr>
      <vt:lpstr>嘩</vt:lpstr>
      <vt:lpstr>瞳</vt:lpstr>
      <vt:lpstr>攔蘭</vt:lpstr>
      <vt:lpstr>桿竿</vt:lpstr>
      <vt:lpstr>峰蜂烽</vt:lpstr>
      <vt:lpstr>臉</vt:lpstr>
      <vt:lpstr>塵</vt:lpstr>
      <vt:lpstr>徹澈轍</vt:lpstr>
      <vt:lpstr>緒</vt:lpstr>
      <vt:lpstr>理裡</vt:lpstr>
      <vt:lpstr>拯</vt:lpstr>
      <vt:lpstr>課文討論</vt:lpstr>
      <vt:lpstr>課文討論</vt:lpstr>
      <vt:lpstr>課文討論</vt:lpstr>
      <vt:lpstr>課文討論</vt:lpstr>
      <vt:lpstr>課文討論</vt:lpstr>
      <vt:lpstr>課文討論</vt:lpstr>
      <vt:lpstr>課文討論</vt:lpstr>
      <vt:lpstr>課文討論</vt:lpstr>
      <vt:lpstr>課文討論</vt:lpstr>
      <vt:lpstr>課文討論</vt:lpstr>
      <vt:lpstr>課文討論</vt:lpstr>
      <vt:lpstr>課文討論</vt:lpstr>
      <vt:lpstr>第十三課多音字</vt:lpstr>
      <vt:lpstr>造句練習</vt:lpstr>
      <vt:lpstr>造句練習</vt:lpstr>
      <vt:lpstr>造句練習</vt:lpstr>
      <vt:lpstr>造句練習</vt:lpstr>
      <vt:lpstr>句型練習(承接複句)</vt:lpstr>
    </vt:vector>
  </TitlesOfParts>
  <Company>Microsoft Corpration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第一課生字新詞</dc:title>
  <dc:creator>Bill Gates</dc:creator>
  <cp:lastModifiedBy>paul28 wu</cp:lastModifiedBy>
  <cp:revision>173</cp:revision>
  <dcterms:created xsi:type="dcterms:W3CDTF">2009-01-22T16:31:16Z</dcterms:created>
  <dcterms:modified xsi:type="dcterms:W3CDTF">2017-08-24T02:17:49Z</dcterms:modified>
</cp:coreProperties>
</file>