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340" r:id="rId16"/>
    <p:sldId id="346" r:id="rId17"/>
    <p:sldId id="347" r:id="rId18"/>
    <p:sldId id="367" r:id="rId19"/>
    <p:sldId id="294" r:id="rId20"/>
    <p:sldId id="295" r:id="rId21"/>
    <p:sldId id="322" r:id="rId22"/>
    <p:sldId id="323" r:id="rId23"/>
    <p:sldId id="326" r:id="rId24"/>
    <p:sldId id="325" r:id="rId25"/>
    <p:sldId id="327" r:id="rId26"/>
    <p:sldId id="344" r:id="rId27"/>
    <p:sldId id="345" r:id="rId28"/>
    <p:sldId id="352" r:id="rId29"/>
    <p:sldId id="380" r:id="rId30"/>
    <p:sldId id="358" r:id="rId31"/>
    <p:sldId id="381" r:id="rId32"/>
    <p:sldId id="382" r:id="rId33"/>
    <p:sldId id="383" r:id="rId34"/>
    <p:sldId id="363" r:id="rId35"/>
    <p:sldId id="384" r:id="rId3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D8A2-8986-40F2-8386-DE6FE3733F8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6A9BE-5D12-419B-8D0A-B021FFB0E42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2477550"/>
      </p:ext>
    </p:extLst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1BD1E-BC59-4DAA-85EF-2BE46B4BB550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A0440-1910-4AE9-9ADD-A0D30F07B1B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5806021"/>
      </p:ext>
    </p:extLst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FDC0-177D-4B6D-AB5E-E8E1F75E6A27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A47B8-8B6E-4472-8CA9-0D8A4F61E2D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5425590"/>
      </p:ext>
    </p:extLst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57984-4301-446A-83DA-23A1D0BE266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fld id="{97334800-3B35-42F5-B042-5BCD289CE0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8427557"/>
      </p:ext>
    </p:extLst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1F4F-FCE3-42E4-91B2-C00C37627A8F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D2354-FE62-49EF-A015-2B6A7B3999B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142470"/>
      </p:ext>
    </p:extLst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6F62-F736-4EF9-9EAC-30D675F65073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7260E-A516-4483-A90D-03A7B18B3A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4743970"/>
      </p:ext>
    </p:extLst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FB0F-7818-4362-AACE-F5F3B49811C8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342F-9718-46AD-AE99-79B4916CFC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1575537"/>
      </p:ext>
    </p:extLst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4662E-ABC2-4E1B-A57F-6641AF3898D9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864F-CF3E-451F-9906-0890E96669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892184"/>
      </p:ext>
    </p:extLst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D335-AF10-43BA-A456-67B3E02654B6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04742-CB8E-4121-8B21-212CD9DC87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8233773"/>
      </p:ext>
    </p:extLst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37CF-4A13-4926-8E07-06C01FD79AF6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416DC-5995-4F33-A1AC-4FBA714CBC8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5519076"/>
      </p:ext>
    </p:extLst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07271-7744-4BF9-935C-AA3BB7D50113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FB984-AB25-41DC-9CF6-10058A67EE3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7623371"/>
      </p:ext>
    </p:extLst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7ED8-86F2-4401-9B0D-280B518BF91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E2E50-6E09-40C9-B8C1-492176878ED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871411"/>
      </p:ext>
    </p:extLst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6163D0B7-FEB6-480E-B28F-2ED4C75DE2B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B5A788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</a:lstStyle>
          <a:p>
            <a:fld id="{C3DE3209-3B89-4D68-9D25-319AEE9118B2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75" r:id="rId5"/>
    <p:sldLayoutId id="2147483669" r:id="rId6"/>
    <p:sldLayoutId id="2147483676" r:id="rId7"/>
    <p:sldLayoutId id="2147483677" r:id="rId8"/>
    <p:sldLayoutId id="2147483678" r:id="rId9"/>
    <p:sldLayoutId id="2147483668" r:id="rId10"/>
    <p:sldLayoutId id="2147483667" r:id="rId11"/>
    <p:sldLayoutId id="2147483672" r:id="rId12"/>
  </p:sldLayoutIdLst>
  <p:transition>
    <p:checker dir="vert"/>
  </p:transition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錯借惜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7820917" cy="41640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安置：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手足無措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、措手不及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運作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處理：措辭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、籌措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措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821488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以草莖、竹片等編織而成的墊子，可供坐、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臥：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草席、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涼席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座位：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就席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、入席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職位：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席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桌的酒和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飯菜：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酒席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、筵席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席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植物名。菱科菱屬，一年生草本。生於水中。葉呈三角形，邊緣略帶鋸齒，葉柄中部膨大成氣囊，可貯存空氣，使葉浮於水面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。果實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為堅核果，綠色或褐色，有二角或四角。果肉可供食用及製成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澱粉：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菱角、菱形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菱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356100" y="285750"/>
            <a:ext cx="4787900" cy="12858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凌陵</a:t>
            </a:r>
          </a:p>
        </p:txBody>
      </p:sp>
      <p:pic>
        <p:nvPicPr>
          <p:cNvPr id="1026" name="Picture 2" descr="20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471909"/>
            <a:ext cx="1979712" cy="133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3799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分離、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別離：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睽違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、睽隔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張大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眼睛注視的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樣子：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眾目睽睽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睽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揆葵癸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821488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偷、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盜取：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竊取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、竊位、行竊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暗中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、偷偷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竊聽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、竊笑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、暗自竊喜、竊竊私語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私下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、私自。用來謙指自己非分的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竊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竊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245424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運送：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運輸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、輸送、輸油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捐獻：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財、捐輸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失敗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。與「贏」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相對：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服輸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、認輸、輸球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輸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輪愉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1700808"/>
            <a:ext cx="7056784" cy="5157192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用財物作注爭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輸贏：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賭博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、嗜賭如命</a:t>
            </a: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勝負、比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輸贏：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打賭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賭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睹堵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0" y="1785938"/>
            <a:ext cx="7821488" cy="4667250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樹木露在地面上的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根部：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守株待兔、株連、株守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量詞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。計算花草樹木的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單位：奇花異草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數百株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株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珠蛛銖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1" y="1785938"/>
            <a:ext cx="7317432" cy="4667250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遺失、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失去：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丟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錢、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丟飯碗、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丟人現眼、丟三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落四</a:t>
            </a: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拋棄：不要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隨地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紙屑、果皮！</a:t>
            </a: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擱置：有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急事待辦，閒雜小事暫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丟一旁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吧！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丟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去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1" y="1785938"/>
            <a:ext cx="7389439" cy="4667250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ea typeface="標楷體" panose="03000509000000000000" pitchFamily="65" charset="-120"/>
              </a:rPr>
              <a:t>釀酒時濾下來的</a:t>
            </a:r>
            <a:r>
              <a:rPr lang="zh-TW" altLang="en-US" sz="4000" dirty="0" smtClean="0">
                <a:ea typeface="標楷體" panose="03000509000000000000" pitchFamily="65" charset="-120"/>
              </a:rPr>
              <a:t>渣滓：</a:t>
            </a:r>
            <a:r>
              <a:rPr lang="zh-TW" altLang="en-US" sz="4000" dirty="0" smtClean="0">
                <a:solidFill>
                  <a:srgbClr val="0000FF"/>
                </a:solidFill>
                <a:ea typeface="標楷體" panose="03000509000000000000" pitchFamily="65" charset="-120"/>
              </a:rPr>
              <a:t>酒糟、糟糠之妻</a:t>
            </a:r>
            <a:endParaRPr lang="zh-TW" altLang="en-US" sz="4000" dirty="0">
              <a:solidFill>
                <a:srgbClr val="0000FF"/>
              </a:solidFill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en-US" altLang="zh-TW" sz="4000" dirty="0" smtClean="0"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ea typeface="標楷體" panose="03000509000000000000" pitchFamily="65" charset="-120"/>
              </a:rPr>
              <a:t>用</a:t>
            </a:r>
            <a:r>
              <a:rPr lang="zh-TW" altLang="en-US" sz="4000" dirty="0">
                <a:ea typeface="標楷體" panose="03000509000000000000" pitchFamily="65" charset="-120"/>
              </a:rPr>
              <a:t>酒糟浸漬</a:t>
            </a:r>
            <a:r>
              <a:rPr lang="zh-TW" altLang="en-US" sz="4000" dirty="0" smtClean="0">
                <a:ea typeface="標楷體" panose="03000509000000000000" pitchFamily="65" charset="-120"/>
              </a:rPr>
              <a:t>食物：</a:t>
            </a:r>
            <a:r>
              <a:rPr lang="zh-TW" altLang="en-US" sz="4000" dirty="0" smtClean="0">
                <a:solidFill>
                  <a:srgbClr val="0000FF"/>
                </a:solidFill>
                <a:ea typeface="標楷體" panose="03000509000000000000" pitchFamily="65" charset="-120"/>
              </a:rPr>
              <a:t>糟</a:t>
            </a:r>
            <a:r>
              <a:rPr lang="zh-TW" altLang="en-US" sz="4000" dirty="0">
                <a:solidFill>
                  <a:srgbClr val="0000FF"/>
                </a:solidFill>
                <a:ea typeface="標楷體" panose="03000509000000000000" pitchFamily="65" charset="-120"/>
              </a:rPr>
              <a:t>魚、糟肉</a:t>
            </a:r>
          </a:p>
          <a:p>
            <a:pPr marL="26988" indent="0">
              <a:buNone/>
            </a:pPr>
            <a:r>
              <a:rPr lang="en-US" altLang="zh-TW" sz="4000" dirty="0" smtClean="0"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ea typeface="標楷體" panose="03000509000000000000" pitchFamily="65" charset="-120"/>
              </a:rPr>
              <a:t>不好</a:t>
            </a:r>
            <a:r>
              <a:rPr lang="zh-TW" altLang="en-US" sz="4000" dirty="0"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ea typeface="標楷體" panose="03000509000000000000" pitchFamily="65" charset="-120"/>
              </a:rPr>
              <a:t>敗壞：</a:t>
            </a:r>
            <a:r>
              <a:rPr lang="zh-TW" altLang="en-US" sz="4000" dirty="0" smtClean="0">
                <a:solidFill>
                  <a:srgbClr val="0000FF"/>
                </a:solidFill>
                <a:ea typeface="標楷體" panose="03000509000000000000" pitchFamily="65" charset="-120"/>
              </a:rPr>
              <a:t>弄</a:t>
            </a:r>
            <a:r>
              <a:rPr lang="zh-TW" altLang="en-US" sz="4000" dirty="0">
                <a:solidFill>
                  <a:srgbClr val="0000FF"/>
                </a:solidFill>
                <a:ea typeface="標楷體" panose="03000509000000000000" pitchFamily="65" charset="-120"/>
              </a:rPr>
              <a:t>糟、糟</a:t>
            </a:r>
            <a:r>
              <a:rPr lang="zh-TW" altLang="en-US" sz="4000" dirty="0" smtClean="0">
                <a:solidFill>
                  <a:srgbClr val="0000FF"/>
                </a:solidFill>
                <a:ea typeface="標楷體" panose="03000509000000000000" pitchFamily="65" charset="-120"/>
              </a:rPr>
              <a:t>透、</a:t>
            </a:r>
            <a:endParaRPr lang="en-US" altLang="zh-TW" sz="4000" dirty="0" smtClean="0">
              <a:solidFill>
                <a:srgbClr val="0000FF"/>
              </a:solidFill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zh-TW" altLang="en-US" sz="4000" dirty="0" smtClean="0">
                <a:solidFill>
                  <a:srgbClr val="0000FF"/>
                </a:solidFill>
                <a:ea typeface="標楷體" panose="03000509000000000000" pitchFamily="65" charset="-120"/>
              </a:rPr>
              <a:t>亂七八糟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糟</a:t>
            </a:r>
          </a:p>
        </p:txBody>
      </p:sp>
      <p:sp>
        <p:nvSpPr>
          <p:cNvPr id="6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遭槽</a:t>
            </a:r>
          </a:p>
        </p:txBody>
      </p:sp>
    </p:spTree>
    <p:extLst>
      <p:ext uri="{BB962C8B-B14F-4D97-AF65-F5344CB8AC3E}">
        <p14:creationId xmlns:p14="http://schemas.microsoft.com/office/powerpoint/2010/main" val="1144498306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本課的文類為</a:t>
            </a:r>
          </a:p>
          <a:p>
            <a:pPr>
              <a:buFont typeface="Wingdings 2" panose="05020102010507070707" pitchFamily="18" charset="2"/>
              <a:buNone/>
            </a:pPr>
            <a:endParaRPr lang="zh-TW" altLang="en-US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議論文</a:t>
            </a:r>
            <a:r>
              <a:rPr lang="zh-TW" altLang="en-US" sz="4000" dirty="0" smtClean="0"/>
              <a:t>  </a:t>
            </a:r>
            <a:endParaRPr lang="zh-TW" altLang="en-US" sz="4000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785938"/>
            <a:ext cx="7920483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古代北方和西方諸民族的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通稱：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五胡亂華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來自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胡族或外國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胡琴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胡椒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任意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隨便：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胡鬧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、胡作非為、胡言亂語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胡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4286250" y="285750"/>
            <a:ext cx="4857750" cy="1282700"/>
          </a:xfrm>
          <a:prstGeom prst="rect">
            <a:avLst/>
          </a:prstGeom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endParaRPr kumimoji="0" lang="zh-TW" altLang="en-US" sz="8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4663" y="333375"/>
            <a:ext cx="485933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r>
              <a:rPr kumimoji="0"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湖糊蝴</a:t>
            </a:r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在本文中，作者提出為何說話需要停看聽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說話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不是比誰的聲音大，也不是比誰說得多，而是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該說才說，不該說則別說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，才不會成為爭執的導火線。所以，在任何的地方場合，說話之前最好先停看聽。</a:t>
            </a:r>
            <a:endParaRPr lang="zh-TW" altLang="en-US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在本文中，作者直接引用作家奧爾科特的話：「很多人都會爭辯，但不一定很多人都會說話。」這樣寫有什麼好處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引用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名言佳句可以增加說服力，具有權威性，讓文章更添文采。 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課文中提到的那位官員是怎樣的人？有哪些言行可以證明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是個愛面子、自以為是的人。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他不知道菱角怎麼吃，人家好心告訴他吃法錯了，他還死不認錯；並且說菱角長在樹叢上貽笑大方。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54102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賓客為何在背後竊笑那位官員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位官員不僅自以為是不認錯，還多說了一些話，讓人知道他的淺薄與無知。所以引得眾人竊笑，果然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印證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了會爭辯不見得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印證了多說多錯，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說話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601" y="1268760"/>
            <a:ext cx="7962850" cy="576064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在本文提到「寧可把嘴巴閉起來，使人懷疑你是淺薄，勝於一開口就使人證實你的淺薄。」你認為和哪個例子有關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那位官員有關。因為那位官員不僅不認錯，還失言造成笑話。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如果你有機會和文中的官員對話，你會給他什麼建議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會告訴他承認不知道沒關係，那反而是值得佩服的勇氣。但死不認錯還一再狡辯，就會令人看不起。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作者說：「話人人會說，但是如果說得不得體，經常會造成雙方的誤解。」我們該如何避免這種狀況？請從課文中找出兩個解決方法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說才說，不該說則別說。說話之前最好先停看聽。視當時的情況說話，絕不會信口開河。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短語練習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4800600"/>
          </a:xfrm>
        </p:spPr>
        <p:txBody>
          <a:bodyPr/>
          <a:lstStyle/>
          <a:p>
            <a:pPr>
              <a:buNone/>
            </a:pPr>
            <a:r>
              <a:rPr lang="zh-TW" altLang="zh-TW" dirty="0" smtClean="0"/>
              <a:t>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說話是一門大學問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結構 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（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名詞</a:t>
            </a:r>
            <a:r>
              <a:rPr lang="en-US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是</a:t>
            </a:r>
            <a:r>
              <a:rPr lang="en-US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單位量詞</a:t>
            </a:r>
            <a:r>
              <a:rPr lang="en-US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)(</a:t>
            </a:r>
            <a:r>
              <a:rPr lang="zh-TW" altLang="en-US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名詞</a:t>
            </a:r>
            <a:r>
              <a:rPr lang="en-US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endParaRPr lang="en-US" altLang="zh-TW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鼓勵是一劑強心針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人生是一場馬拉松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閱讀是一個好習慣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⒈信口開河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通常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懂得應對進退的人，會視當時的情況說話，絕不會信口開河，只有愛面子和自以為是的人才會口無遮攔，滔滔不絕的大吹大擂。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820347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⒈信口開河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向來喜歡隨口亂說，信口開河，你可別太在意了。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這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篇文章的理論是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有根據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的，絕對不是信口開河。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577568683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821488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爭論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是非曲直：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辯護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、辯駁、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爭辯、能言善辯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能言善道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辯士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、辯才無礙</a:t>
            </a:r>
            <a:endParaRPr lang="zh-TW" altLang="en-US" sz="4000" dirty="0" smtClean="0">
              <a:solidFill>
                <a:srgbClr val="0000FF"/>
              </a:solidFill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辯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辨辮辦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⒉口無遮攔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通常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懂得應對進退的人，會視當時的情況說話，絕不會信口開河，只有愛面子和自以為是的人才會口無遮攔，滔滔不絕的大吹大擂。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6" y="1447800"/>
            <a:ext cx="7922202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⒉口無遮攔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她口無遮攔的習慣，使朋友漸漸疏遠她。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說話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之前要三思，以免口無遮攔，不小心得罪人。</a:t>
            </a:r>
          </a:p>
        </p:txBody>
      </p:sp>
    </p:spTree>
    <p:extLst>
      <p:ext uri="{BB962C8B-B14F-4D97-AF65-F5344CB8AC3E}">
        <p14:creationId xmlns:p14="http://schemas.microsoft.com/office/powerpoint/2010/main" val="360884344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眾目睽睽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從來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沒有看過菱角的他，不知道菱角的食用方法，又不願意開口向別人請教，於是在眾目睽睽之下，伸手拿了一個菱角，就連殼放入口中咀嚼起來。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47274382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眾目睽睽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在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眾目睽睽之下，他完成了高難度的表演。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小偷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在眾目睽睽之下被當場逮捕，下場實在悽慘。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504320218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並列複句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⒈不是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也不是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而是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說話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不是比誰的聲音大，也不是比誰說得多，而是該說才說，不該說則別說，才不會成為爭執的導火線。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385454242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並列複句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⒈不是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也不是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而是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讀書不是為了考高分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不是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為了和別人比較，而是為了明白世間的道理。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挫折不是我們失敗的藉口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不是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我們逃避的理由，而是讓我們向前努力的動力。</a:t>
            </a:r>
          </a:p>
        </p:txBody>
      </p:sp>
    </p:spTree>
    <p:extLst>
      <p:ext uri="{BB962C8B-B14F-4D97-AF65-F5344CB8AC3E}">
        <p14:creationId xmlns:p14="http://schemas.microsoft.com/office/powerpoint/2010/main" val="1164386278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773238"/>
            <a:ext cx="7553325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用拇指與其他指頭（一般用食指）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夾住：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捏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鼻子、捏緊線頭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手指持續捏揉軟物體而成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形：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捏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麵人、捏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餃子</a:t>
            </a:r>
            <a:endParaRPr lang="zh-TW" alt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虛假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附會：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捏造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扭扭捏捏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形容舉止、言談不自然。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捏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6250" y="285750"/>
            <a:ext cx="48577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r>
              <a:rPr kumimoji="0"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掐涅</a:t>
            </a:r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6957392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阻擋、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攔阻：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遮擋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、遮陽、遮風避雨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掩蓋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掩蔽：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遮蓋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、遮掩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、隻手遮天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遮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3635375" y="285750"/>
            <a:ext cx="5508625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蔗庶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阻擋：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攔阻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攔截、口無遮攔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對著：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攔腰、攔腰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一抱</a:t>
            </a:r>
          </a:p>
        </p:txBody>
      </p:sp>
      <p:sp>
        <p:nvSpPr>
          <p:cNvPr id="18434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攔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欄瀾蘭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893496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大水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瀰漫：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浪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滔天、滔天大罪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水流滾滾不絕的樣子或形容話多而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連續不斷：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滔滔、滔滔不絕、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滔滔雄辯</a:t>
            </a:r>
          </a:p>
        </p:txBody>
      </p:sp>
      <p:sp>
        <p:nvSpPr>
          <p:cNvPr id="19458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滔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蹈稻舀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捶打、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敲擊：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擂鼓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、擂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胸、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自吹自擂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古時為比賽武術所搭建的高臺。今泛指比賽時所使用的臺子：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擂臺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擂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雷蕾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553325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酒席、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宴席：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喜筵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、壽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筵、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天下無不散的筵席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比喻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世事無常，有聚必有散，分離是不可避免的。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筵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1143000" y="3357563"/>
            <a:ext cx="7553325" cy="3000375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zh-TW" altLang="en-US" sz="6000" dirty="0">
              <a:solidFill>
                <a:schemeClr val="tx2">
                  <a:shade val="30000"/>
                  <a:satMod val="1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延涎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1206</TotalTime>
  <Words>1149</Words>
  <Application>Microsoft Office PowerPoint</Application>
  <PresentationFormat>如螢幕大小 (4:3)</PresentationFormat>
  <Paragraphs>147</Paragraphs>
  <Slides>35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46" baseType="lpstr">
      <vt:lpstr>Yu Gothic UI</vt:lpstr>
      <vt:lpstr>文鼎標楷注音</vt:lpstr>
      <vt:lpstr>微軟正黑體</vt:lpstr>
      <vt:lpstr>新細明體</vt:lpstr>
      <vt:lpstr>標楷體</vt:lpstr>
      <vt:lpstr>Arial</vt:lpstr>
      <vt:lpstr>Gill Sans MT</vt:lpstr>
      <vt:lpstr>Verdana</vt:lpstr>
      <vt:lpstr>Wingdings</vt:lpstr>
      <vt:lpstr>Wingdings 2</vt:lpstr>
      <vt:lpstr>夏至</vt:lpstr>
      <vt:lpstr>錯借惜</vt:lpstr>
      <vt:lpstr>PowerPoint 簡報</vt:lpstr>
      <vt:lpstr>辨辮辦</vt:lpstr>
      <vt:lpstr>PowerPoint 簡報</vt:lpstr>
      <vt:lpstr>蔗庶</vt:lpstr>
      <vt:lpstr>欄瀾蘭</vt:lpstr>
      <vt:lpstr>蹈稻舀</vt:lpstr>
      <vt:lpstr>雷蕾</vt:lpstr>
      <vt:lpstr>延涎</vt:lpstr>
      <vt:lpstr>PowerPoint 簡報</vt:lpstr>
      <vt:lpstr>凌陵</vt:lpstr>
      <vt:lpstr>揆葵癸</vt:lpstr>
      <vt:lpstr>PowerPoint 簡報</vt:lpstr>
      <vt:lpstr>輪愉</vt:lpstr>
      <vt:lpstr>睹堵</vt:lpstr>
      <vt:lpstr>珠蛛銖</vt:lpstr>
      <vt:lpstr>去</vt:lpstr>
      <vt:lpstr>遭槽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短語練習</vt:lpstr>
      <vt:lpstr>造句練習</vt:lpstr>
      <vt:lpstr>造句練習</vt:lpstr>
      <vt:lpstr>造句練習</vt:lpstr>
      <vt:lpstr>造句練習</vt:lpstr>
      <vt:lpstr>造句練習</vt:lpstr>
      <vt:lpstr>造句練習</vt:lpstr>
      <vt:lpstr>句型練習(並列複句)</vt:lpstr>
      <vt:lpstr>句型練習(並列複句)</vt:lpstr>
    </vt:vector>
  </TitlesOfParts>
  <Company>Microsoft Corpration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第一課生字新詞</dc:title>
  <dc:creator>Bill Gates</dc:creator>
  <cp:lastModifiedBy>paul28 wu</cp:lastModifiedBy>
  <cp:revision>123</cp:revision>
  <dcterms:created xsi:type="dcterms:W3CDTF">2009-01-22T16:31:16Z</dcterms:created>
  <dcterms:modified xsi:type="dcterms:W3CDTF">2017-08-24T02:10:41Z</dcterms:modified>
</cp:coreProperties>
</file>