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340" r:id="rId16"/>
    <p:sldId id="346" r:id="rId17"/>
    <p:sldId id="347" r:id="rId18"/>
    <p:sldId id="407" r:id="rId19"/>
    <p:sldId id="408" r:id="rId20"/>
    <p:sldId id="294" r:id="rId21"/>
    <p:sldId id="295" r:id="rId22"/>
    <p:sldId id="322" r:id="rId23"/>
    <p:sldId id="323" r:id="rId24"/>
    <p:sldId id="326" r:id="rId25"/>
    <p:sldId id="409" r:id="rId26"/>
    <p:sldId id="325" r:id="rId27"/>
    <p:sldId id="327" r:id="rId28"/>
    <p:sldId id="410" r:id="rId29"/>
    <p:sldId id="393" r:id="rId30"/>
    <p:sldId id="399" r:id="rId31"/>
    <p:sldId id="411" r:id="rId32"/>
    <p:sldId id="354" r:id="rId33"/>
    <p:sldId id="406" r:id="rId34"/>
    <p:sldId id="352" r:id="rId35"/>
    <p:sldId id="395" r:id="rId36"/>
    <p:sldId id="401" r:id="rId37"/>
    <p:sldId id="358" r:id="rId38"/>
    <p:sldId id="412" r:id="rId39"/>
    <p:sldId id="382" r:id="rId40"/>
    <p:sldId id="403" r:id="rId41"/>
    <p:sldId id="405" r:id="rId4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82594-61F3-4A8C-95D3-65A1CD86968B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99F7D-633E-43E0-A988-88B33FB001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72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99F7D-633E-43E0-A988-88B33FB0018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93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D8A2-8986-40F2-8386-DE6FE3733F8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6A9BE-5D12-419B-8D0A-B021FFB0E42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2477550"/>
      </p:ext>
    </p:extLst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1BD1E-BC59-4DAA-85EF-2BE46B4BB550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A0440-1910-4AE9-9ADD-A0D30F07B1B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5806021"/>
      </p:ext>
    </p:extLst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FDC0-177D-4B6D-AB5E-E8E1F75E6A27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A47B8-8B6E-4472-8CA9-0D8A4F61E2D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5425590"/>
      </p:ext>
    </p:extLst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57984-4301-446A-83DA-23A1D0BE266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fld id="{97334800-3B35-42F5-B042-5BCD289CE0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8427557"/>
      </p:ext>
    </p:extLst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1F4F-FCE3-42E4-91B2-C00C37627A8F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D2354-FE62-49EF-A015-2B6A7B3999B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142470"/>
      </p:ext>
    </p:extLst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6F62-F736-4EF9-9EAC-30D675F65073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7260E-A516-4483-A90D-03A7B18B3A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4743970"/>
      </p:ext>
    </p:extLst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9FB0F-7818-4362-AACE-F5F3B49811C8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342F-9718-46AD-AE99-79B4916CFC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1575537"/>
      </p:ext>
    </p:extLst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4662E-ABC2-4E1B-A57F-6641AF3898D9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864F-CF3E-451F-9906-0890E96669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892184"/>
      </p:ext>
    </p:extLst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D335-AF10-43BA-A456-67B3E02654B6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04742-CB8E-4121-8B21-212CD9DC87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8233773"/>
      </p:ext>
    </p:extLst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矩形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D37CF-4A13-4926-8E07-06C01FD79AF6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416DC-5995-4F33-A1AC-4FBA714CBC8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5519076"/>
      </p:ext>
    </p:extLst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07271-7744-4BF9-935C-AA3BB7D50113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FB984-AB25-41DC-9CF6-10058A67EE3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7623371"/>
      </p:ext>
    </p:extLst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7ED8-86F2-4401-9B0D-280B518BF91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E2E50-6E09-40C9-B8C1-492176878ED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8871411"/>
      </p:ext>
    </p:extLst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6163D0B7-FEB6-480E-B28F-2ED4C75DE2B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B5A788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</a:lstStyle>
          <a:p>
            <a:fld id="{C3DE3209-3B89-4D68-9D25-319AEE9118B2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75" r:id="rId5"/>
    <p:sldLayoutId id="2147483669" r:id="rId6"/>
    <p:sldLayoutId id="2147483676" r:id="rId7"/>
    <p:sldLayoutId id="2147483677" r:id="rId8"/>
    <p:sldLayoutId id="2147483678" r:id="rId9"/>
    <p:sldLayoutId id="2147483668" r:id="rId10"/>
    <p:sldLayoutId id="2147483667" r:id="rId11"/>
    <p:sldLayoutId id="2147483672" r:id="rId12"/>
  </p:sldLayoutIdLst>
  <p:transition>
    <p:checker dir="vert"/>
  </p:transition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膨彭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7820917" cy="41640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位於臺灣海峽中的群島。由大小六十四個火山島嶼共同組成，總面積 </a:t>
            </a:r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126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平方公里，其中以澎湖島面積最大。軍事地位重要，島上居民以從事漁業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為主：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澎湖、澎湖群島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澎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245424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腔腸動物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珊瑚蟲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綱的泛稱。生活在暖海中。許多珊瑚蟲集結營生，分泌具有石灰質的黏液，硬化後所形成的骨架亦稱為「珊瑚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珊瑚、珊瑚礁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珊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姍刪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605464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腔腸動物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珊瑚蟲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綱的泛稱。生活在暖海中。許多珊瑚蟲集結營生，分泌具有石灰質的黏液，硬化後所形成的骨架亦稱為「珊瑚」：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珊瑚、珊瑚礁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瑚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356100" y="285750"/>
            <a:ext cx="4787900" cy="12858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湖糊蝴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821488" cy="43799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優異的、特出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傑出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、傑士、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傑作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優異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、特出的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豪傑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、人傑、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俊傑、地靈人傑、女中豪傑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傑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桀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8172400" cy="5013176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包含：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總括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概括、囊括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搜尋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搜求：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搜括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、括求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括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刮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173415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屢次的、接連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捷報頻傳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、戰亂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頻仍、頻繁、頻仍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頻率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簡稱：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頻道、高頻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、超高頻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頻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蘋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71600" y="1700808"/>
            <a:ext cx="7632848" cy="5157192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注視：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矚目、凝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矚、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高瞻遠矚、備受矚目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矚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囑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0" y="1785938"/>
            <a:ext cx="7821488" cy="4667250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物體經火燒而失去水分，以致顏色黃黑，並發生乾枯、脆硬等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現象：一場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大火，將這座小山的樹木都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燒焦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焦黑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乾燥：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脣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焦口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燥、舌敝脣焦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煩惱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著急：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心焦、焦頭爛額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焦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蕉礁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0" y="1785938"/>
            <a:ext cx="6237312" cy="4667250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舉起、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高舉：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揭義旗、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揭竿而起、昭然若揭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表露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出來：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揭短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、揭底、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揭曉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掀起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拉開：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揭幕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揭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竭遏渴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0" y="1785938"/>
            <a:ext cx="5661248" cy="4667250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垮落、倒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落：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崩塌、倒塌、一塌糊塗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低下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凹陷：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塌鼻子、死心塌地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塌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榻</a:t>
            </a:r>
          </a:p>
        </p:txBody>
      </p:sp>
    </p:spTree>
    <p:extLst>
      <p:ext uri="{BB962C8B-B14F-4D97-AF65-F5344CB8AC3E}">
        <p14:creationId xmlns:p14="http://schemas.microsoft.com/office/powerpoint/2010/main" val="1740637702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0" y="1785938"/>
            <a:ext cx="7029400" cy="4667250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呼喊、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呼叫：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叫喚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、呼喚、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召喚、呼風喚雨、千呼萬喚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喚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煥換</a:t>
            </a:r>
          </a:p>
        </p:txBody>
      </p:sp>
    </p:spTree>
    <p:extLst>
      <p:ext uri="{BB962C8B-B14F-4D97-AF65-F5344CB8AC3E}">
        <p14:creationId xmlns:p14="http://schemas.microsoft.com/office/powerpoint/2010/main" val="318861542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013" y="1785938"/>
            <a:ext cx="7704459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在陽光底下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晒：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曝晒、曝光、一曝十寒、野人獻曝</a:t>
            </a:r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曝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4286250" y="285750"/>
            <a:ext cx="4857750" cy="1282700"/>
          </a:xfrm>
          <a:prstGeom prst="rect">
            <a:avLst/>
          </a:prstGeom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endParaRPr kumimoji="0" lang="zh-TW" altLang="en-US" sz="8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4663" y="333375"/>
            <a:ext cx="485933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427984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瀑爆暴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本課的文類為</a:t>
            </a:r>
          </a:p>
          <a:p>
            <a:pPr>
              <a:buFont typeface="Wingdings 2" panose="05020102010507070707" pitchFamily="18" charset="2"/>
              <a:buNone/>
            </a:pPr>
            <a:endParaRPr lang="zh-TW" altLang="en-US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記敘文</a:t>
            </a:r>
            <a:r>
              <a:rPr lang="zh-TW" altLang="en-US" sz="4000" dirty="0" smtClean="0"/>
              <a:t> 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文章第一段提到「天空浪靜，望之在目。」這個「之」指的是什麼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海底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沉城。</a:t>
            </a:r>
            <a:endParaRPr lang="zh-TW" altLang="en-US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謝新曦先生對海底沉城的探勘有何貢獻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發現海底有一片長長的石牆，疑似是遺跡的位置，這消息不但引起臺灣學者的興趣，也引起國際考古學家的高度關注。</a:t>
            </a:r>
            <a:endParaRPr lang="zh-TW" altLang="en-US" sz="4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文章中敘述澎湖的海底古城陸續有人下去探訪過，依序是哪些人或國家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謝新曦→日本 朝日新聞→英國 葛瑞姆團隊。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54102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日本和英國都派了專家來澎湖探勘，他們兩個團隊有什麼異同？請各舉例子說明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54102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：兩個團隊都帶領了專業團隊探勘，同時都拍了許多影像，也讓不同國家的考古學者，對澎湖海底古城引起莫大的興趣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異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：日本專家的探勘未發現任何建築物；英國團隊卻發現了兩座龐大的建築物，仔細研究後並大膽發表演說。</a:t>
            </a:r>
            <a:endParaRPr lang="zh-TW" alt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084462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601" y="1268760"/>
            <a:ext cx="7962850" cy="576064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葛瑞姆對海底古城提出什麼看法，對考古界造成很大的震撼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認為海底古城是人類的產物，他甚至說，這可能是人類失落的文明，至少有六千年，是個跟埃及金字塔、馬雅古文明同一時期的遺址。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根據文章的敘述，葛瑞姆認為他的發現是屬於大自然的傑作，還是人為的產物？為什麼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的產物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葛瑞姆團隊把岩脈表面的珊瑚礁輕輕敲掉，看到珊瑚礁底下，竟然是平整的牆面，岩脈的接縫筆直整齊。葛瑞姆一口認定這是人為的產物，因為兩道正東西向和正南北向的建築成十字形，彷彿是參照著星象座標完成的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8425682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本文一開始先引用史料，並說明看見類似海底建築物的話，這樣的寫作安排有什麼用意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引用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史料會增加文章的可信度，也讓讀者有繼續往下閱讀的衝動與期待；加上舉出曾有人看見類似的海底建築物的事件，更可以讓人深信海底古城的真實性。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278151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8072437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撮合男女婚姻的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媒人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、媒婆、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媒妁之言、明媒正娶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居中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聯繫，使雙方產生某種特定關係的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事物：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病媒、媒體</a:t>
            </a:r>
            <a:endParaRPr lang="zh-TW" altLang="en-US" sz="4000" dirty="0" smtClean="0">
              <a:solidFill>
                <a:srgbClr val="0000FF"/>
              </a:solidFill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媒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煤某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本文提到擔心「虎井沉城」之謎會成為無法解釋的「失落的古文明」，你認為這樣的擔心合理嗎？為什麼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518555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覺得很有可能。許多專業團隊依舊無法了解當時建造這些古蹟的目的和作用，再加上海水不斷的侵蝕，線索越來越模糊，也就更呼應作者說的「失落的古文明」。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6061080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5429250" y="360363"/>
            <a:ext cx="3714750" cy="854075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第七課多音字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0" y="1785938"/>
            <a:ext cx="7553325" cy="4451374"/>
          </a:xfrm>
        </p:spPr>
        <p:txBody>
          <a:bodyPr tIns="0">
            <a:normAutofit/>
          </a:bodyPr>
          <a:lstStyle/>
          <a:p>
            <a:pPr marL="26988" indent="0">
              <a:buFont typeface="Wingdings 2" panose="05020102010507070707" pitchFamily="18" charset="2"/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6000" b="1" dirty="0" smtClean="0">
                <a:latin typeface="文鼎注音寬字" panose="03000600000000000000" pitchFamily="65" charset="-120"/>
                <a:ea typeface="文鼎注音寬字" panose="03000600000000000000" pitchFamily="65" charset="-120"/>
              </a:rPr>
              <a:t>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：澎湃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 indent="0">
              <a:buFont typeface="Wingdings 2" panose="05020102010507070707" pitchFamily="18" charset="2"/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b="1" dirty="0" smtClean="0">
                <a:solidFill>
                  <a:prstClr val="black"/>
                </a:solidFill>
                <a:latin typeface="文鼎注音窄字破音一" panose="020B0602010101010101" pitchFamily="33" charset="-120"/>
                <a:ea typeface="文鼎注音窄字破音一" panose="020B0602010101010101" pitchFamily="33" charset="-120"/>
              </a:rPr>
              <a:t>澎</a:t>
            </a:r>
            <a:r>
              <a:rPr lang="zh-TW" altLang="en-US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：澎湖縣</a:t>
            </a:r>
            <a:endParaRPr lang="zh-TW" altLang="en-US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澎</a:t>
            </a:r>
            <a:endParaRPr kumimoji="0" lang="zh-TW" altLang="en-US" sz="8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5429250" y="360363"/>
            <a:ext cx="3714750" cy="854075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第七課多音字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0" y="1785938"/>
            <a:ext cx="7553325" cy="4451374"/>
          </a:xfrm>
        </p:spPr>
        <p:txBody>
          <a:bodyPr tIns="0">
            <a:normAutofit/>
          </a:bodyPr>
          <a:lstStyle/>
          <a:p>
            <a:pPr marL="26988" indent="0">
              <a:buFont typeface="Wingdings 2" panose="05020102010507070707" pitchFamily="18" charset="2"/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6000" b="1" dirty="0" smtClean="0">
                <a:latin typeface="文鼎注音寬字" panose="03000600000000000000" pitchFamily="65" charset="-120"/>
                <a:ea typeface="文鼎注音寬字" panose="03000600000000000000" pitchFamily="65" charset="-120"/>
              </a:rPr>
              <a:t>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：概括、包括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 indent="0">
              <a:buFont typeface="Wingdings 2" panose="05020102010507070707" pitchFamily="18" charset="2"/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b="1" dirty="0" smtClean="0">
                <a:solidFill>
                  <a:prstClr val="black"/>
                </a:solidFill>
                <a:latin typeface="文鼎注音窄字破音一" panose="020B0602010101010101" pitchFamily="33" charset="-120"/>
                <a:ea typeface="文鼎注音窄字破音一" panose="020B0602010101010101" pitchFamily="33" charset="-120"/>
              </a:rPr>
              <a:t>括</a:t>
            </a:r>
            <a:r>
              <a:rPr lang="zh-TW" altLang="en-US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：括約肌</a:t>
            </a:r>
            <a:endParaRPr lang="zh-TW" altLang="en-US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括</a:t>
            </a:r>
            <a:endParaRPr kumimoji="0" lang="zh-TW" altLang="en-US" sz="8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018952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短語練習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814387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⒈浩浩蕩蕩的來到澎湖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結構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（疊字詞）的（動詞）（名詞）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開開心心的畫完圖畫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熱熱鬧鬧的展開活動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歡歡喜喜的回到故鄉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短語練習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814387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⒉舉世矚目的焦點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結構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（四字詞語）的（名詞）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金碧輝煌的建築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高貴優雅的氣質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才高八斗的父親</a:t>
            </a:r>
          </a:p>
        </p:txBody>
      </p:sp>
    </p:spTree>
    <p:extLst>
      <p:ext uri="{BB962C8B-B14F-4D97-AF65-F5344CB8AC3E}">
        <p14:creationId xmlns:p14="http://schemas.microsoft.com/office/powerpoint/2010/main" val="3870326128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短句練習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814387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●專家一次又一次的探勘。</a:t>
            </a:r>
          </a:p>
          <a:p>
            <a:pPr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結構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（名詞）（量詞）又（量詞）的（動詞）。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蝴蝶一群又一群的飛來。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歌手一場又一場的表演。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麵包一箱又一箱的送出。</a:t>
            </a:r>
          </a:p>
        </p:txBody>
      </p:sp>
    </p:spTree>
    <p:extLst>
      <p:ext uri="{BB962C8B-B14F-4D97-AF65-F5344CB8AC3E}">
        <p14:creationId xmlns:p14="http://schemas.microsoft.com/office/powerpoint/2010/main" val="2167094210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268760"/>
            <a:ext cx="7934325" cy="54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⒈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浩浩蕩蕩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直到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民國八十五年，日本 朝日新聞等媒體才獲得核准，一群人浩浩蕩蕩的來到澎湖。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農場主人帶著一群工人，浩浩蕩蕩的要去整修農舍。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遊行隊伍浩浩蕩蕩的在街上行走，不停的呼喊著口號。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5509592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⒉屏氣凝神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瑞姆的團隊小心翼翼的把岩脈表面的珊瑚礁輕輕敲掉，大家屏氣凝神，靜待結果。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魔術師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正要把帽子裡的鴿子變不見，觀眾都屏氣凝神的盯著舞臺。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妹妹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屏氣凝神的堆著積木，怕一個不留意就讓積木倒塌了。</a:t>
            </a:r>
          </a:p>
        </p:txBody>
      </p:sp>
    </p:spTree>
    <p:extLst>
      <p:ext uri="{BB962C8B-B14F-4D97-AF65-F5344CB8AC3E}">
        <p14:creationId xmlns:p14="http://schemas.microsoft.com/office/powerpoint/2010/main" val="10759665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599" y="1124744"/>
            <a:ext cx="7962851" cy="5733256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⒊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蜂擁而至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瑞姆發表看法之後，國外媒體蜂擁而至。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大家一聽到百貨公司打折，就蜂擁而至趕來撿便宜。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為了一睹大明星風采，大家蜂擁而至，將走道擠得水洩不通。</a:t>
            </a:r>
          </a:p>
        </p:txBody>
      </p:sp>
    </p:spTree>
    <p:extLst>
      <p:ext uri="{BB962C8B-B14F-4D97-AF65-F5344CB8AC3E}">
        <p14:creationId xmlns:p14="http://schemas.microsoft.com/office/powerpoint/2010/main" val="247274382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013" y="1773238"/>
            <a:ext cx="7553325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果實中保護果仁，具硬殼的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部分：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果核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、杏核、桃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物體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中像核的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部分：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細胞核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、原子核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對照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審查：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核對、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審核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原子核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簡稱：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核能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、核爆</a:t>
            </a:r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核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6250" y="285750"/>
            <a:ext cx="48577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r>
              <a:rPr kumimoji="0"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該</a:t>
            </a:r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轉折複句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599" y="1268760"/>
            <a:ext cx="7962851" cy="558924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不是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而是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  <a:endParaRPr lang="en-US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探索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專家發現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的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牆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不是文獻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中的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紅磚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址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而是長長的、布滿珊瑚礁的海底岩脈。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媽媽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最重視的不是我的成績，而是我的品格。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我最珍貴的東西，不是財富，而是家人濃密的感情。</a:t>
            </a:r>
          </a:p>
        </p:txBody>
      </p:sp>
    </p:spTree>
    <p:extLst>
      <p:ext uri="{BB962C8B-B14F-4D97-AF65-F5344CB8AC3E}">
        <p14:creationId xmlns:p14="http://schemas.microsoft.com/office/powerpoint/2010/main" val="118308362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選擇複句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599" y="1268760"/>
            <a:ext cx="7962851" cy="558924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是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還是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  <a:endParaRPr lang="en-US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是大自然的傑作，還是傳說中的古城？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你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是要出國工作，還是留在臺灣上班？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我們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是要先掃地，還是先收作業簿？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630358716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317432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允許：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批准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、准許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、准考證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確定：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准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某日上任。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依據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准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某部公函。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比照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准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前例處理。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准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3635375" y="285750"/>
            <a:ext cx="5508625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淮準</a:t>
            </a:r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749480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影射事物或文字的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隱語：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猜謎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燈謎、謎底、謎團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令人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難以明白、理解的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事理：宇宙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的神祕奧妙，對人類來說尚有大部分仍是個謎。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434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謎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瞇迷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893496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校正、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核對：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校勘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、勘誤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察看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考核：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勘察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、勘測、探勘</a:t>
            </a:r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458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勘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堪</a:t>
            </a:r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破音二" panose="03000600000000000000" pitchFamily="66" charset="-120"/>
                <a:ea typeface="文鼎標楷注音破音二" panose="03000600000000000000" pitchFamily="66" charset="-120"/>
              </a:rPr>
              <a:t>甚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6813376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以黏土燒製而成的方形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建築材料：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磚塊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、磚頭、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瓷磚、搬磚砸腳、拋磚引玉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磚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形的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物體：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茶磚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、冰磚、金磚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磚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專</a:t>
            </a:r>
          </a:p>
        </p:txBody>
      </p:sp>
      <p:sp>
        <p:nvSpPr>
          <p:cNvPr id="2" name="AutoShape 2" descr="「鷺鷥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245424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地點、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處所：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住址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、遺址、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故址</a:t>
            </a:r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址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1143000" y="3357563"/>
            <a:ext cx="7553325" cy="3000375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zh-TW" altLang="en-US" sz="6000" dirty="0">
              <a:solidFill>
                <a:schemeClr val="tx2">
                  <a:shade val="30000"/>
                  <a:satMod val="1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扯趾祉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1460</TotalTime>
  <Words>1318</Words>
  <Application>Microsoft Office PowerPoint</Application>
  <PresentationFormat>如螢幕大小 (4:3)</PresentationFormat>
  <Paragraphs>164</Paragraphs>
  <Slides>41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41</vt:i4>
      </vt:variant>
    </vt:vector>
  </HeadingPairs>
  <TitlesOfParts>
    <vt:vector size="56" baseType="lpstr">
      <vt:lpstr>Yu Gothic UI</vt:lpstr>
      <vt:lpstr>文鼎注音窄字破音一</vt:lpstr>
      <vt:lpstr>文鼎注音寬字</vt:lpstr>
      <vt:lpstr>文鼎標楷注音</vt:lpstr>
      <vt:lpstr>文鼎標楷注音破音二</vt:lpstr>
      <vt:lpstr>微軟正黑體</vt:lpstr>
      <vt:lpstr>新細明體</vt:lpstr>
      <vt:lpstr>標楷體</vt:lpstr>
      <vt:lpstr>Arial</vt:lpstr>
      <vt:lpstr>Calibri</vt:lpstr>
      <vt:lpstr>Gill Sans MT</vt:lpstr>
      <vt:lpstr>Verdana</vt:lpstr>
      <vt:lpstr>Wingdings</vt:lpstr>
      <vt:lpstr>Wingdings 2</vt:lpstr>
      <vt:lpstr>夏至</vt:lpstr>
      <vt:lpstr>膨彭</vt:lpstr>
      <vt:lpstr>瀑爆暴</vt:lpstr>
      <vt:lpstr>煤某</vt:lpstr>
      <vt:lpstr>PowerPoint 簡報</vt:lpstr>
      <vt:lpstr>淮準</vt:lpstr>
      <vt:lpstr>瞇迷</vt:lpstr>
      <vt:lpstr>堪甚</vt:lpstr>
      <vt:lpstr>專</vt:lpstr>
      <vt:lpstr>扯趾祉</vt:lpstr>
      <vt:lpstr>姍刪</vt:lpstr>
      <vt:lpstr>湖糊蝴</vt:lpstr>
      <vt:lpstr>桀</vt:lpstr>
      <vt:lpstr>刮</vt:lpstr>
      <vt:lpstr>蘋</vt:lpstr>
      <vt:lpstr>囑</vt:lpstr>
      <vt:lpstr>蕉礁</vt:lpstr>
      <vt:lpstr>竭遏渴</vt:lpstr>
      <vt:lpstr>榻</vt:lpstr>
      <vt:lpstr>煥換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第七課多音字</vt:lpstr>
      <vt:lpstr>第七課多音字</vt:lpstr>
      <vt:lpstr>短語練習</vt:lpstr>
      <vt:lpstr>短語練習</vt:lpstr>
      <vt:lpstr>短句練習</vt:lpstr>
      <vt:lpstr>造句練習</vt:lpstr>
      <vt:lpstr>造句練習</vt:lpstr>
      <vt:lpstr>造句練習</vt:lpstr>
      <vt:lpstr>句型練習(轉折複句)</vt:lpstr>
      <vt:lpstr>句型練習(選擇複句)</vt:lpstr>
    </vt:vector>
  </TitlesOfParts>
  <Company>Microsoft Corpration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第一課生字新詞</dc:title>
  <dc:creator>Bill Gates</dc:creator>
  <cp:lastModifiedBy>paul28 wu</cp:lastModifiedBy>
  <cp:revision>154</cp:revision>
  <dcterms:created xsi:type="dcterms:W3CDTF">2009-01-22T16:31:16Z</dcterms:created>
  <dcterms:modified xsi:type="dcterms:W3CDTF">2017-08-24T02:13:38Z</dcterms:modified>
</cp:coreProperties>
</file>