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340" r:id="rId16"/>
    <p:sldId id="346" r:id="rId17"/>
    <p:sldId id="347" r:id="rId18"/>
    <p:sldId id="367" r:id="rId19"/>
    <p:sldId id="294" r:id="rId20"/>
    <p:sldId id="295" r:id="rId21"/>
    <p:sldId id="322" r:id="rId22"/>
    <p:sldId id="368" r:id="rId23"/>
    <p:sldId id="323" r:id="rId24"/>
    <p:sldId id="369" r:id="rId25"/>
    <p:sldId id="326" r:id="rId26"/>
    <p:sldId id="325" r:id="rId27"/>
    <p:sldId id="370" r:id="rId28"/>
    <p:sldId id="371" r:id="rId29"/>
    <p:sldId id="327" r:id="rId30"/>
    <p:sldId id="372" r:id="rId31"/>
    <p:sldId id="344" r:id="rId32"/>
    <p:sldId id="373" r:id="rId33"/>
    <p:sldId id="329" r:id="rId34"/>
    <p:sldId id="374" r:id="rId35"/>
    <p:sldId id="345" r:id="rId36"/>
    <p:sldId id="375" r:id="rId37"/>
    <p:sldId id="376" r:id="rId38"/>
    <p:sldId id="352" r:id="rId39"/>
    <p:sldId id="377" r:id="rId40"/>
    <p:sldId id="358" r:id="rId41"/>
    <p:sldId id="378" r:id="rId42"/>
    <p:sldId id="363" r:id="rId43"/>
    <p:sldId id="379" r:id="rId44"/>
    <p:sldId id="365" r:id="rId45"/>
    <p:sldId id="366" r:id="rId4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抽柚袖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820917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貫穿輪子中心，控制輪子轉動的橫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桿：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、轉軸、車軸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書卷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、畫幅的一端可用以捲滾書畫的木桿，可用以代稱書、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、書軸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的、樞要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軸心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、壓軸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軸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738687"/>
          </a:xfrm>
        </p:spPr>
        <p:txBody>
          <a:bodyPr>
            <a:normAutofit lnSpcReduction="10000"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繪有圖案可作為標幟、號令或紀念的布帛或紙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國旗、錦旗、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大張旗鼓、旗鼓相當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滿清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時戶口與軍隊的編制單位。後我國邊疆蒙古地方的行政單位亦仿滿洲八旗制而劃分。相當於「縣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八旗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、盟旗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滿族的：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旗袍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、旗人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旗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棋琪期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憂傷的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樣子：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忡怔、憂心忡忡、怔忡不安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忡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沖仲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21613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前往：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赴宴、全力以赴、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赴會、赴湯蹈火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赴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仆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6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可發射子彈以射擊目標的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武器：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步槍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、手槍、機槍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一端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嵌有尖銳的金屬頭，可用來刺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擊的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長棍形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兵器：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長槍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、鐵槍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形狀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像槍的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器物：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焊槍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、水槍、電子槍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槍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搶愴嗆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245424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繫在牲口頸上，用以栓住牽拉的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繩子：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韁繩、脫韁野馬、名韁利鎖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韁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僵薑疆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1700808"/>
            <a:ext cx="8172400" cy="5157192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乘、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騎：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鶴西歸、騰雲駕霧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行駛車船、飛機等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交通工具：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汽車、駕飛機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駕馭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車輛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總稱：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鸞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駕、車駕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對皇帝的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尊稱：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駕、駕崩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他人的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敬稱：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駕、大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駕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賀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821488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鞭馬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前進：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驅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馳、並駕齊驅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牲畜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驅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牛、驅羊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趕走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離：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驅逐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、驅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駕馭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促使：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驅使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、驅策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前進：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前驅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、先驅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驅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軀趨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1" y="1785938"/>
            <a:ext cx="7317432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壓制、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制止：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抑制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、壓抑、抑強扶弱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低沉：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抑揚頓挫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ea typeface="標楷體" panose="03000509000000000000" pitchFamily="65" charset="-120"/>
              </a:rPr>
              <a:t>還：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抑或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抑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仰迎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1" y="1785938"/>
            <a:ext cx="7317432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ea typeface="標楷體" panose="03000509000000000000" pitchFamily="65" charset="-120"/>
              </a:rPr>
              <a:t>遲鈍的、呆滯</a:t>
            </a:r>
            <a:r>
              <a:rPr lang="zh-TW" altLang="en-US" sz="4000" dirty="0" smtClean="0"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愣小子、二愣子、愣頭愣腦</a:t>
            </a:r>
            <a:endParaRPr lang="zh-TW" altLang="en-US" sz="4000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ea typeface="標楷體" panose="03000509000000000000" pitchFamily="65" charset="-120"/>
              </a:rPr>
              <a:t>失神</a:t>
            </a:r>
            <a:r>
              <a:rPr lang="zh-TW" altLang="en-US" sz="4000" dirty="0"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ea typeface="標楷體" panose="03000509000000000000" pitchFamily="65" charset="-120"/>
              </a:rPr>
              <a:t>發呆：突然</a:t>
            </a:r>
            <a:r>
              <a:rPr lang="zh-TW" altLang="en-US" sz="4000" dirty="0">
                <a:ea typeface="標楷體" panose="03000509000000000000" pitchFamily="65" charset="-120"/>
              </a:rPr>
              <a:t>聽到這消息，他整個人</a:t>
            </a:r>
            <a:r>
              <a:rPr lang="zh-TW" altLang="en-US" sz="4000" dirty="0">
                <a:solidFill>
                  <a:srgbClr val="0000FF"/>
                </a:solidFill>
                <a:ea typeface="標楷體" panose="03000509000000000000" pitchFamily="65" charset="-120"/>
              </a:rPr>
              <a:t>愣住</a:t>
            </a:r>
            <a:r>
              <a:rPr lang="zh-TW" altLang="en-US" sz="4000" dirty="0">
                <a:ea typeface="標楷體" panose="03000509000000000000" pitchFamily="65" charset="-120"/>
              </a:rPr>
              <a:t>了。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愣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楞</a:t>
            </a:r>
          </a:p>
        </p:txBody>
      </p:sp>
    </p:spTree>
    <p:extLst>
      <p:ext uri="{BB962C8B-B14F-4D97-AF65-F5344CB8AC3E}">
        <p14:creationId xmlns:p14="http://schemas.microsoft.com/office/powerpoint/2010/main" val="114449830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記敘文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85938"/>
            <a:ext cx="7776467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植物名。十字花科蕓薹（ㄩㄣˊㄊㄞˊ）屬，一年生草本。葉像蕓薹，邊緣有鋸齒，四月開黃色花。莖葉可食用，味道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辛辣：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芥菜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、芥末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小草：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芥、草芥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芥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介界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本課題目是「跑道」，你覺得內容可能是在寫些什麼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的跑道要靠自己去闖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要遵守跑道使用規則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有方向，不可以逆向亂跑。比賽總有輸贏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跑道上要展現運動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家風度。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比賽前，政彬為什麼會對名揚感到不滿？從課文中找到相關的描述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196752"/>
            <a:ext cx="7818437" cy="5661248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彬對名揚感到不滿的原因在第三段有提到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政彬競選班長落敗，輸給名揚。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老師要政彬和名揚調換棒次，讓名揚跑最後一棒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這兩點，都讓政彬覺得名揚處處搶走自己的鋒頭，因此心生不悅。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65259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政彬被換到第一棒以後，心裡為什麼會不高興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本跑最後一棒，卻被換到第一棒。老師說名揚的衝刺技巧比較好，暗示政彬衝刺技巧不如名揚，指出政彬的缺點。再加上接力賽衝刺的是最後一棒，最受矚目的也是最後一棒抵達終點那一剎那，政彬失去這個舞臺，心裡就不高興了。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84881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名揚受傷後，對於比賽有怎樣的影響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跳高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比賽冠軍拱手讓人，接下來的接力賽，原本因為實力贏對方許多，勝券在握，卻變成旗鼓相當，難分勝負。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名揚受傷後，隊友們相互打氣，為什麼政彬會有「既激動又慚愧」的心情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揚受傷卻又帶傷上場，隊友們打氣，不但安慰名揚，還說自己會努力跑，更說班上有起跑速度最快的第一棒，要名揚安心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7258150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彬是第一棒，他原本覺得第四棒比較風光，沒想到隊友們卻讚美他的起跑，也對他非常有信心。隊友們的真誠，讓原本決定在比賽時故意放慢速度，好讓名揚無法如願得到第一的政彬，覺得激動而慚愧。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191563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在起跑前，站在跑道上，政彬的心情有著明顯不同的起伏變化，請依序說出他的心情變化，並且說出他心情起伏的過程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果實與枝莖相連的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根深蒂固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、瓜熟蒂落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引申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為東西的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末端：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芥蒂、煙蒂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蒂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締啼蹄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124744"/>
            <a:ext cx="8101012" cy="5472607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彬的心情從低落，到鬥志高昂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政彬因為失去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表現的第四棒，感到十分委屈，甚至興起想故意放慢速度的念頭，但隊友受傷，大家互相打氣，讓他理解到這是團隊的事情，不是個人的得失。他想到老師的話，決心改變自己的想法，充滿鬥志，決定全力以赴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469746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課文最後一段，兩個原本心有芥蒂的人相互擁抱，他們分別說「你贏了！」以及「我們贏了！」這兩句話有什麼不同的意義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27584" y="1196752"/>
            <a:ext cx="8316415" cy="5661248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彬對名揚說「你贏了！」顯示政彬這時真正的放下成見，看到名揚賣力的跑，並且第一個衝到終點，他為名揚的勝利而歡喜。名揚帶傷跑步，原本沒有太多的把握，但是隊友卻全力配合，讓他能放心的跑，他體會到這不是自己一個人的成績，而是大家共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努力，所以對政彬說：「我們贏了！」</a:t>
            </a:r>
          </a:p>
        </p:txBody>
      </p:sp>
    </p:spTree>
    <p:extLst>
      <p:ext uri="{BB962C8B-B14F-4D97-AF65-F5344CB8AC3E}">
        <p14:creationId xmlns:p14="http://schemas.microsoft.com/office/powerpoint/2010/main" val="170041558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802798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讀完課文後，你覺得政彬的個性怎麼樣？請從他說的話，或他所做的事情中，找出兩個例子，支持你的想法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99593" y="1052736"/>
            <a:ext cx="8244408" cy="5976664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</a:p>
          <a:p>
            <a:pPr>
              <a:buNone/>
            </a:pP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好勝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心強：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政彬競選班長失利，心中就非常在意；棒次被換，也心裡充滿不平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個性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直率：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他因為對名揚的不滿，所以大聲拒絕搬運體育器材；聽到同學讚美他是起跑最快的第一棒，心中感動，也因此決定全力以赴，爭取榮譽。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606700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zh-TW" dirty="0" smtClean="0"/>
              <a:t>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內心既激動又慚愧</a:t>
            </a: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（名詞）既（動詞／形容詞）又（動詞／形容詞）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身材既高大又挺拔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個性既溫柔又體貼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眼神既慈祥又溫暖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zh-TW" dirty="0" smtClean="0"/>
              <a:t>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政彬就像面對強敵的英勇戰士，全身充滿力量和鬥志。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（名詞）就像（形容詞）的（名詞），全身充滿（名詞）和（名詞）。</a:t>
            </a: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7148346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zh-TW" dirty="0" smtClean="0"/>
              <a:t>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蜘蛛就像勤勞的紡織工人，全身充滿毅力和耐力。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飛魚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就像衝鋒陷陣的士兵，全身充滿勇氣和衝勁。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螢火蟲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就像提著燈籠的小孩，全身充滿活力和喜悅。</a:t>
            </a:r>
          </a:p>
        </p:txBody>
      </p:sp>
    </p:spTree>
    <p:extLst>
      <p:ext uri="{BB962C8B-B14F-4D97-AF65-F5344CB8AC3E}">
        <p14:creationId xmlns:p14="http://schemas.microsoft.com/office/powerpoint/2010/main" val="315068840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⒈心存芥蒂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因此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當第二天班長要他搬運器材時，本來就因競選班長落敗而一直心存芥蒂的他，終於無法克制不滿的情緒，不但大聲拒絕，甚至露出相當不高興的表情。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⒈心存芥蒂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因為誤會而和朋友心存芥蒂，至今還沒恢復友誼。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大家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都支持義賣活動，他卻因為對班長心存芥蒂而不參與。</a:t>
            </a:r>
          </a:p>
        </p:txBody>
      </p:sp>
    </p:spTree>
    <p:extLst>
      <p:ext uri="{BB962C8B-B14F-4D97-AF65-F5344CB8AC3E}">
        <p14:creationId xmlns:p14="http://schemas.microsoft.com/office/powerpoint/2010/main" val="50775923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55332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抵抗、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抵禦：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抗拒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、拒敵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不接受：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拒絕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、來者不拒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拒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距鉅矩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⒉無理取鬧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事後，政彬對自己的無理取鬧並不後悔，甚至打算在接力賽時，故意放慢速度，讓名揚無法如願。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⒉無理取鬧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由於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妹妹的無理取鬧，讓全家人失去了出遊的興致。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弟弟在地上打滾，要求媽媽買玩具給他，簡直是無理取鬧！</a:t>
            </a:r>
          </a:p>
        </p:txBody>
      </p:sp>
    </p:spTree>
    <p:extLst>
      <p:ext uri="{BB962C8B-B14F-4D97-AF65-F5344CB8AC3E}">
        <p14:creationId xmlns:p14="http://schemas.microsoft.com/office/powerpoint/2010/main" val="279336525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遞進複句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⒈不但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甚至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本來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就因競選班長落敗而一直心存芥蒂的他，終於無法克制不滿的情緒，不但大聲拒絕，甚至露出相當不高興的表情。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8545424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遞進複句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⒈不但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甚至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吸菸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不但會傷害自己的健康，甚至也會影響別人的健康。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他違反交通規則，不但不停車接受檢查，甚至還想開車逃跑。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62526789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條件複句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⒉只要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一定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相信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只要大家一條心，我們一定可以打敗五班。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我再加把勁，一定可以把拼圖拼好。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是媽媽說的事，弟弟一定言聽計從。</a:t>
            </a:r>
          </a:p>
        </p:txBody>
      </p:sp>
    </p:spTree>
    <p:extLst>
      <p:ext uri="{BB962C8B-B14F-4D97-AF65-F5344CB8AC3E}">
        <p14:creationId xmlns:p14="http://schemas.microsoft.com/office/powerpoint/2010/main" val="3579345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轉折複句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54102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⒊雖然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卻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彬聽了，雖然內心既激動又慚愧，卻不知該說些什麼，只好難為情的低下頭。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篇故事雖然篇幅很短，意義卻非常深遠。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天氣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雖然很冷，戴上媽媽買給我的手套，卻感到特別溫暖。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13695556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53325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不好意思、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難為情或處境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困窘或事情棘手，難以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應付：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尷尬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尷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監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不好意思、難為情或處境困窘或事情棘手，難以應付：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尷尬</a:t>
            </a: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尬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介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32688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小心：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謹慎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、慎重、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謹言慎行、慎思明辨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、千萬。與「勿」、「無」、「毋」等連用，表示吩咐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告誡：施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慎勿念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，受恩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慎勿忘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慎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縝滇顛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雙手相合，臂的前部上舉，以示恭敬之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拱手、拱手讓人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圍繞：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群山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環拱、眾星拱月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肢體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上聳彎曲而成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弧形：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拱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肩縮背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弧形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拱橋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、拱門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拱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供洪共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53325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具有價值，可以買賣、抵押或轉讓的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票據：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、禮券、證券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作為憑證的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紙票：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券、入場券、優待券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券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卷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1143</TotalTime>
  <Words>1743</Words>
  <Application>Microsoft Office PowerPoint</Application>
  <PresentationFormat>如螢幕大小 (4:3)</PresentationFormat>
  <Paragraphs>184</Paragraphs>
  <Slides>45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55" baseType="lpstr">
      <vt:lpstr>文鼎標楷注音</vt:lpstr>
      <vt:lpstr>微軟正黑體</vt:lpstr>
      <vt:lpstr>新細明體</vt:lpstr>
      <vt:lpstr>標楷體</vt:lpstr>
      <vt:lpstr>Arial</vt:lpstr>
      <vt:lpstr>Gill Sans MT</vt:lpstr>
      <vt:lpstr>Verdana</vt:lpstr>
      <vt:lpstr>Wingdings</vt:lpstr>
      <vt:lpstr>Wingdings 2</vt:lpstr>
      <vt:lpstr>夏至</vt:lpstr>
      <vt:lpstr>抽柚袖</vt:lpstr>
      <vt:lpstr>PowerPoint 簡報</vt:lpstr>
      <vt:lpstr>締啼蹄</vt:lpstr>
      <vt:lpstr>PowerPoint 簡報</vt:lpstr>
      <vt:lpstr>監</vt:lpstr>
      <vt:lpstr>介</vt:lpstr>
      <vt:lpstr>縝滇顛</vt:lpstr>
      <vt:lpstr>供洪共</vt:lpstr>
      <vt:lpstr>卷</vt:lpstr>
      <vt:lpstr>棋琪期</vt:lpstr>
      <vt:lpstr>沖仲</vt:lpstr>
      <vt:lpstr>仆</vt:lpstr>
      <vt:lpstr>搶愴嗆</vt:lpstr>
      <vt:lpstr>僵薑疆</vt:lpstr>
      <vt:lpstr>賀</vt:lpstr>
      <vt:lpstr>軀趨</vt:lpstr>
      <vt:lpstr>仰迎</vt:lpstr>
      <vt:lpstr>楞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短語練習</vt:lpstr>
      <vt:lpstr>短句練習</vt:lpstr>
      <vt:lpstr>短句練習</vt:lpstr>
      <vt:lpstr>造句練習</vt:lpstr>
      <vt:lpstr>造句練習</vt:lpstr>
      <vt:lpstr>造句練習</vt:lpstr>
      <vt:lpstr>造句練習</vt:lpstr>
      <vt:lpstr>句型練習(遞進複句)</vt:lpstr>
      <vt:lpstr>句型練習(遞進複句)</vt:lpstr>
      <vt:lpstr>句型練習(條件複句)</vt:lpstr>
      <vt:lpstr>句型練習(轉折複句)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115</cp:revision>
  <dcterms:created xsi:type="dcterms:W3CDTF">2009-01-22T16:31:16Z</dcterms:created>
  <dcterms:modified xsi:type="dcterms:W3CDTF">2017-08-24T02:10:12Z</dcterms:modified>
</cp:coreProperties>
</file>