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413" r:id="rId16"/>
    <p:sldId id="416" r:id="rId17"/>
    <p:sldId id="414" r:id="rId18"/>
    <p:sldId id="415" r:id="rId19"/>
    <p:sldId id="294" r:id="rId20"/>
    <p:sldId id="295" r:id="rId21"/>
    <p:sldId id="322" r:id="rId22"/>
    <p:sldId id="323" r:id="rId23"/>
    <p:sldId id="417" r:id="rId24"/>
    <p:sldId id="326" r:id="rId25"/>
    <p:sldId id="418" r:id="rId26"/>
    <p:sldId id="325" r:id="rId27"/>
    <p:sldId id="410" r:id="rId28"/>
    <p:sldId id="393" r:id="rId29"/>
    <p:sldId id="399" r:id="rId30"/>
    <p:sldId id="419" r:id="rId31"/>
    <p:sldId id="354" r:id="rId32"/>
    <p:sldId id="352" r:id="rId33"/>
    <p:sldId id="395" r:id="rId34"/>
    <p:sldId id="401" r:id="rId35"/>
    <p:sldId id="358" r:id="rId36"/>
    <p:sldId id="412" r:id="rId37"/>
    <p:sldId id="382" r:id="rId38"/>
    <p:sldId id="403" r:id="rId39"/>
    <p:sldId id="405" r:id="rId40"/>
    <p:sldId id="420" r:id="rId4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2594-61F3-4A8C-95D3-65A1CD86968B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9F7D-633E-43E0-A988-88B33FB00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7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9F7D-633E-43E0-A988-88B33FB001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3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貼沾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820917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應酬用的書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柬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請帖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、謝帖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生辰八字等的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紙張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換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帖、庚帖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。計算藥劑的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帖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藥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帖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24542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天然產出的均質固體，一般經由無機作用生成，具有規則性的內部構造，及特定範圍的化學成分及物理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特性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煤礦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鐵礦、油礦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礦</a:t>
            </a: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曠擴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4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傷疤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刀痕、傷痕累累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事物留下的印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跡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淚痕、苔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痕、墨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痕、不著痕跡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痕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鏤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雕塑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雕刻、雕蟲小技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的技術或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成品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竹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雕、木雕、浮雕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刻鏤或彩畫裝飾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雕欄玉砌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雕梁畫棟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雕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凋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408712" cy="5013176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盛酒的器具。亦指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酒杯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鍾、琉璃鍾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集中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情有獨鍾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鍾靈毓秀、老態龍鍾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。古代計算容量的單位。一鍾約等於六斛四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斗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粟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鍾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鐘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964933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量詞。古代計算錢幣的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單位。一千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萬貫家財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貫穿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、貫通、學貫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中西、融會貫通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連接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連貫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、魚貫而入</a:t>
            </a:r>
          </a:p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、世居的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籍貫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、祖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貫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貫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慣摜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6668789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人的精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靈魂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、魂魄、借屍還魂</a:t>
            </a: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人的神志、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意念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神魂顛倒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黯然銷魂、勾魂攝魄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泛指各種事物的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國魂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、精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魂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魂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魄</a:t>
            </a:r>
          </a:p>
        </p:txBody>
      </p:sp>
    </p:spTree>
    <p:extLst>
      <p:ext uri="{BB962C8B-B14F-4D97-AF65-F5344CB8AC3E}">
        <p14:creationId xmlns:p14="http://schemas.microsoft.com/office/powerpoint/2010/main" val="354277924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31686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張掛起來作為露宿或防止蚊蟲進入的布幕、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帷幕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蚊帳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、營帳、帳篷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銀錢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、財物的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出入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、算帳、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流水帳、帳單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債務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還帳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帳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脹</a:t>
            </a:r>
          </a:p>
        </p:txBody>
      </p:sp>
    </p:spTree>
    <p:extLst>
      <p:ext uri="{BB962C8B-B14F-4D97-AF65-F5344CB8AC3E}">
        <p14:creationId xmlns:p14="http://schemas.microsoft.com/office/powerpoint/2010/main" val="322369807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748909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穿孔或挖削用的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工具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石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鑿、鐵鑿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挖掘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、打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鑿井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、鑿壁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借光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確鑿、穿鑿附會、言之鑿鑿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鑿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69192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748909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動物名。脊椎動物門哺乳綱奇蹄目。體型碩大，外形似牛。皮粗而厚，色微黑，全身 幾乎無毛。頭部鼻的上方生有一或二個角，為攻擊敵人的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武器：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犀牛、犀角、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靈犀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相通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堅固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銳利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犀利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犀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50552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7704459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開墾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開天闢地、另闢蹊徑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駁斥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摒除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闢謠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闢邪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闢</a:t>
            </a: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427984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僻癖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盲人如何照顧他花園裡的花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細心的除草、施肥，輕輕的跟花兒說話。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朋友為什麼急著要告訴盲人花開了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認為盲人看不見，不知道花開了，想急著告訴他這個好消息。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心中的花園，盲人有哪些值得我們學習的地方？請從文章中找出兩個理由來支持你的看法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的做事態度認真，以及分享的態度值得學習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是他雖然看不見，仍然細心的除草、施肥、跟花說話，身體的障礙一點兒也沒影響他做事的用心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是他自己看不見，卻願意種花讓別人欣賞、讓別人開心。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  <p:extLst>
      <p:ext uri="{BB962C8B-B14F-4D97-AF65-F5344CB8AC3E}">
        <p14:creationId xmlns:p14="http://schemas.microsoft.com/office/powerpoint/2010/main" val="238887211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「盲人看見自己心中的花園，開滿了燦爛的花朵」，你覺得可能嗎？說一說你的看法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覺得可能，當我閉上眼睛，就像盲人一樣看不見，但是腦海裡還是可以浮現滿園的花朵。心智想像是一件很奇妙的事情，它不是透過眼睛看見景物，而是透過心智來看見</a:t>
            </a:r>
            <a:endParaRPr lang="zh-TW" alt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631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少年與海鷗之間的關係有什麼樣的改變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少年的心很單純，海鷗會停在少年的頭上或肩上吃小魚；後來少年想抓海鷗，海鷗卻只在天空盤旋，不肯飛下來。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少年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為什麼要抓海鷗？你認同他的做法嗎？請說明理由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想透過賣海鷗賺取零用錢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不認同他的做法，因為他之前和海鷗的關係像朋友一樣，他為了賺錢竟想抓海鷗，這是一種背叛朋友的行為，做人不應該這樣。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42568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少年得到什麼結論？你認同他的想法嗎？請說明原因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認為不好的念頭會影響行為、洩漏想法。我認同他的想法，因為一個人的行為會反應出心中的念頭，也會讓他人察覺而有所因應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2278151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石頭裡的巨人裡說米開朗基羅有靈敏的頭腦和犀利的眼光，請從文章中各找出一個例子來證明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1855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8072437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內心、心意、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衷、苦衷、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言不由衷、無動於衷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的、內心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衷心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衷情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衷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哀衰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靈敏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的頭腦：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他在審視石頭時，腦海裡的雕像已經成形，而且能避開裂痕，雕出完美的雕像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犀利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的眼光：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石頭的裂痕沒有影響米開朗基羅，他能看到別人看不到石頭的優點與價值，終於把石頭雕成舉世無雙的大衛雕像。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6363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第九課多音字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：妥帖、服帖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Font typeface="Wingdings 2" panose="05020102010507070707" pitchFamily="18" charset="2"/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帖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：請帖、一帖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帖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⒈輕輕的跟花兒說話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（疊字詞）的跟（名詞）（動詞）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慢慢的跟弟弟勸說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快快的跟爸爸跑步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靜靜的跟媽媽散步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⒉踏著興奮的步伐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（動詞）（形容詞）的（名詞）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唱著輕快的歌曲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彈著優美的琴聲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說著動人的故事</a:t>
            </a:r>
          </a:p>
        </p:txBody>
      </p:sp>
    </p:spTree>
    <p:extLst>
      <p:ext uri="{BB962C8B-B14F-4D97-AF65-F5344CB8AC3E}">
        <p14:creationId xmlns:p14="http://schemas.microsoft.com/office/powerpoint/2010/main" val="387032612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5293568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對他來說，抓海鷗是易如反掌的事。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對（某人）來說，（動詞）是（形容詞）的（名詞）。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對我來說，助人是稀鬆平常的行為。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對爸爸來說，爬山是有益健康的活動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7094210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興致勃勃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許多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雕刻家興致勃勃的前來，看過以後都打了退堂鼓。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到操場，同學們就興致勃勃的開始進行他們最喜歡的球類活動。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對研究昆蟲興致勃勃的，將來立志當個昆蟲學家。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688632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⒉溫文儒雅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主人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見他溫文儒雅，謙恭有禮，並且對大石情有獨鍾，立刻答應了。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雖然他看起來溫文儒雅，可是發起脾氣來比老虎還凶猛。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表哥溫文儒雅的氣質，受到很多女孩的喜愛。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075966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124744"/>
            <a:ext cx="7962851" cy="5733256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一頭霧水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頭裡的巨人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主人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聽得一頭霧水。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這齣戲沒頭沒尾的，我看得一頭霧水。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小妹妹說話含糊不清，我聽得一頭霧水。</a:t>
            </a:r>
          </a:p>
        </p:txBody>
      </p:sp>
    </p:spTree>
    <p:extLst>
      <p:ext uri="{BB962C8B-B14F-4D97-AF65-F5344CB8AC3E}">
        <p14:creationId xmlns:p14="http://schemas.microsoft.com/office/powerpoint/2010/main" val="24727438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想，自己看不到沒關係，只要周遭的人看了喜歡、看了高興，他就心滿意足了。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只要下了一場大雪，我們就可以去院子裡堆雪人。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只要人人都能付出愛心，世界就會變得更美好。</a:t>
            </a:r>
          </a:p>
        </p:txBody>
      </p:sp>
    </p:spTree>
    <p:extLst>
      <p:ext uri="{BB962C8B-B14F-4D97-AF65-F5344CB8AC3E}">
        <p14:creationId xmlns:p14="http://schemas.microsoft.com/office/powerpoint/2010/main" val="11830836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並列複句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⒉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並不在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而是在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，並不在我們的眼睛看到什麼，而是在我們心中感受到什麼。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生命的美好並不在長短，而是在精采。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人性並不在外表的假象，而是在內心的表露。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63035871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1" y="1773238"/>
            <a:ext cx="806489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鷗目鷗科鳥類的通稱。種類繁多，體型大小不一。羽毛大多以白色為主。頭、背、尾呈黑或灰色。嘴的前端彎曲如鉤。趾間有蹼，善游水。翼長，善於飛行，但很少飛到遠洋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地區：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海鷗、沙鷗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鷗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毆歐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遞進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585" y="1417638"/>
            <a:ext cx="8316416" cy="5440362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⒊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還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海鷗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跟他熟了，見他前來，不但毫不畏懼，還大膽的停在他的頭上或肩上。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班長熱心助人，不但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幫忙發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習作簿，還把習作簿放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到抽屜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裡。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警察很辛苦，不但要保護人們的安全，還要打擊犯罪。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87114336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317432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恐懼、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畏怯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、畏難、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人言可畏、畏首畏尾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可怕的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畏途、視為畏途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畏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偎煨餵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245424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境況窘迫。多指經濟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困難：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拮据、經濟拮据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頑抗：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拮抗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拮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桔結詰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173416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境況窘迫。多指經濟困難：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拮据、經濟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拮据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endParaRPr lang="en-US" altLang="zh-TW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據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据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据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鋸踞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破音二" panose="03000600000000000000" pitchFamily="66" charset="-120"/>
              <a:ea typeface="文鼎標楷注音破音二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681337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「○」的大寫。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整數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零錢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、零星、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零碎、化整為零、七零八落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凋零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、飄零、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感激涕零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零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AutoShape 2" descr="「鷺鷥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或氣體排放、散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逸：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洩、洩洪、瓦斯外洩</a:t>
            </a: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透露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顯出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洩密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、洩漏、洩底</a:t>
            </a:r>
          </a:p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發散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抒發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洩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恨、洩憤、發洩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洩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曳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1570</TotalTime>
  <Words>1348</Words>
  <Application>Microsoft Office PowerPoint</Application>
  <PresentationFormat>如螢幕大小 (4:3)</PresentationFormat>
  <Paragraphs>172</Paragraphs>
  <Slides>40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54" baseType="lpstr">
      <vt:lpstr>Yu Gothic UI</vt:lpstr>
      <vt:lpstr>文鼎注音寬字</vt:lpstr>
      <vt:lpstr>文鼎標楷注音</vt:lpstr>
      <vt:lpstr>文鼎標楷注音破音二</vt:lpstr>
      <vt:lpstr>微軟正黑體</vt:lpstr>
      <vt:lpstr>新細明體</vt:lpstr>
      <vt:lpstr>標楷體</vt:lpstr>
      <vt:lpstr>Arial</vt:lpstr>
      <vt:lpstr>Calibri</vt:lpstr>
      <vt:lpstr>Gill Sans MT</vt:lpstr>
      <vt:lpstr>Verdana</vt:lpstr>
      <vt:lpstr>Wingdings</vt:lpstr>
      <vt:lpstr>Wingdings 2</vt:lpstr>
      <vt:lpstr>夏至</vt:lpstr>
      <vt:lpstr>貼沾</vt:lpstr>
      <vt:lpstr>僻癖</vt:lpstr>
      <vt:lpstr>哀衰</vt:lpstr>
      <vt:lpstr>PowerPoint 簡報</vt:lpstr>
      <vt:lpstr>偎煨餵</vt:lpstr>
      <vt:lpstr>桔結詰</vt:lpstr>
      <vt:lpstr>鋸踞</vt:lpstr>
      <vt:lpstr>PowerPoint 簡報</vt:lpstr>
      <vt:lpstr>曳</vt:lpstr>
      <vt:lpstr>曠擴</vt:lpstr>
      <vt:lpstr>PowerPoint 簡報</vt:lpstr>
      <vt:lpstr>凋</vt:lpstr>
      <vt:lpstr>鐘</vt:lpstr>
      <vt:lpstr>慣摜</vt:lpstr>
      <vt:lpstr>魄</vt:lpstr>
      <vt:lpstr>脹</vt:lpstr>
      <vt:lpstr>PowerPoint 簡報</vt:lpstr>
      <vt:lpstr>PowerPoint 簡報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第九課多音字</vt:lpstr>
      <vt:lpstr>短語練習</vt:lpstr>
      <vt:lpstr>短語練習</vt:lpstr>
      <vt:lpstr>短句練習</vt:lpstr>
      <vt:lpstr>造句練習</vt:lpstr>
      <vt:lpstr>造句練習</vt:lpstr>
      <vt:lpstr>造句練習</vt:lpstr>
      <vt:lpstr>句型練習(條件複句)</vt:lpstr>
      <vt:lpstr>句型練習(並列複句)</vt:lpstr>
      <vt:lpstr>句型練習(遞進複句)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166</cp:revision>
  <dcterms:created xsi:type="dcterms:W3CDTF">2009-01-22T16:31:16Z</dcterms:created>
  <dcterms:modified xsi:type="dcterms:W3CDTF">2017-08-24T02:15:34Z</dcterms:modified>
</cp:coreProperties>
</file>